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8" r:id="rId1"/>
  </p:sldMasterIdLst>
  <p:notesMasterIdLst>
    <p:notesMasterId r:id="rId90"/>
  </p:notesMasterIdLst>
  <p:sldIdLst>
    <p:sldId id="630" r:id="rId2"/>
    <p:sldId id="525" r:id="rId3"/>
    <p:sldId id="649" r:id="rId4"/>
    <p:sldId id="631" r:id="rId5"/>
    <p:sldId id="654" r:id="rId6"/>
    <p:sldId id="655" r:id="rId7"/>
    <p:sldId id="656" r:id="rId8"/>
    <p:sldId id="657" r:id="rId9"/>
    <p:sldId id="658" r:id="rId10"/>
    <p:sldId id="659" r:id="rId11"/>
    <p:sldId id="660" r:id="rId12"/>
    <p:sldId id="661" r:id="rId13"/>
    <p:sldId id="662" r:id="rId14"/>
    <p:sldId id="744" r:id="rId15"/>
    <p:sldId id="663" r:id="rId16"/>
    <p:sldId id="746" r:id="rId17"/>
    <p:sldId id="745" r:id="rId18"/>
    <p:sldId id="664" r:id="rId19"/>
    <p:sldId id="665" r:id="rId20"/>
    <p:sldId id="754" r:id="rId21"/>
    <p:sldId id="666" r:id="rId22"/>
    <p:sldId id="676" r:id="rId23"/>
    <p:sldId id="677" r:id="rId24"/>
    <p:sldId id="678" r:id="rId25"/>
    <p:sldId id="679" r:id="rId26"/>
    <p:sldId id="680" r:id="rId27"/>
    <p:sldId id="681" r:id="rId28"/>
    <p:sldId id="682" r:id="rId29"/>
    <p:sldId id="683" r:id="rId30"/>
    <p:sldId id="684" r:id="rId31"/>
    <p:sldId id="685" r:id="rId32"/>
    <p:sldId id="747" r:id="rId33"/>
    <p:sldId id="748" r:id="rId34"/>
    <p:sldId id="749" r:id="rId35"/>
    <p:sldId id="750" r:id="rId36"/>
    <p:sldId id="751" r:id="rId37"/>
    <p:sldId id="755" r:id="rId38"/>
    <p:sldId id="756" r:id="rId39"/>
    <p:sldId id="757" r:id="rId40"/>
    <p:sldId id="758" r:id="rId41"/>
    <p:sldId id="759" r:id="rId42"/>
    <p:sldId id="760" r:id="rId43"/>
    <p:sldId id="761" r:id="rId44"/>
    <p:sldId id="762" r:id="rId45"/>
    <p:sldId id="766" r:id="rId46"/>
    <p:sldId id="632" r:id="rId47"/>
    <p:sldId id="767" r:id="rId48"/>
    <p:sldId id="768" r:id="rId49"/>
    <p:sldId id="770" r:id="rId50"/>
    <p:sldId id="774" r:id="rId51"/>
    <p:sldId id="633" r:id="rId52"/>
    <p:sldId id="752" r:id="rId53"/>
    <p:sldId id="776" r:id="rId54"/>
    <p:sldId id="777" r:id="rId55"/>
    <p:sldId id="778" r:id="rId56"/>
    <p:sldId id="779" r:id="rId57"/>
    <p:sldId id="780" r:id="rId58"/>
    <p:sldId id="787" r:id="rId59"/>
    <p:sldId id="788" r:id="rId60"/>
    <p:sldId id="789" r:id="rId61"/>
    <p:sldId id="782" r:id="rId62"/>
    <p:sldId id="783" r:id="rId63"/>
    <p:sldId id="784" r:id="rId64"/>
    <p:sldId id="785" r:id="rId65"/>
    <p:sldId id="786" r:id="rId66"/>
    <p:sldId id="753" r:id="rId67"/>
    <p:sldId id="796" r:id="rId68"/>
    <p:sldId id="686" r:id="rId69"/>
    <p:sldId id="687" r:id="rId70"/>
    <p:sldId id="688" r:id="rId71"/>
    <p:sldId id="689" r:id="rId72"/>
    <p:sldId id="690" r:id="rId73"/>
    <p:sldId id="691" r:id="rId74"/>
    <p:sldId id="791" r:id="rId75"/>
    <p:sldId id="792" r:id="rId76"/>
    <p:sldId id="793" r:id="rId77"/>
    <p:sldId id="692" r:id="rId78"/>
    <p:sldId id="693" r:id="rId79"/>
    <p:sldId id="694" r:id="rId80"/>
    <p:sldId id="695" r:id="rId81"/>
    <p:sldId id="696" r:id="rId82"/>
    <p:sldId id="697" r:id="rId83"/>
    <p:sldId id="790" r:id="rId84"/>
    <p:sldId id="794" r:id="rId85"/>
    <p:sldId id="795" r:id="rId86"/>
    <p:sldId id="634" r:id="rId87"/>
    <p:sldId id="798" r:id="rId88"/>
    <p:sldId id="799" r:id="rId89"/>
  </p:sldIdLst>
  <p:sldSz cx="12192000" cy="6858000"/>
  <p:notesSz cx="6858000" cy="994568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06" autoAdjust="0"/>
    <p:restoredTop sz="94802" autoAdjust="0"/>
  </p:normalViewPr>
  <p:slideViewPr>
    <p:cSldViewPr snapToGrid="0">
      <p:cViewPr varScale="1">
        <p:scale>
          <a:sx n="70" d="100"/>
          <a:sy n="70" d="100"/>
        </p:scale>
        <p:origin x="184" y="1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99012"/>
          </a:xfrm>
          <a:prstGeom prst="rect">
            <a:avLst/>
          </a:prstGeom>
        </p:spPr>
        <p:txBody>
          <a:bodyPr vert="horz" lIns="91440" tIns="45720" rIns="91440" bIns="45720" rtlCol="0"/>
          <a:lstStyle>
            <a:lvl1pPr algn="r">
              <a:defRPr sz="1200"/>
            </a:lvl1pPr>
          </a:lstStyle>
          <a:p>
            <a:fld id="{B02FC7A4-68D3-475E-9564-F6F3EEEEE1A5}" type="datetimeFigureOut">
              <a:rPr lang="ko-KR" altLang="en-US" smtClean="0"/>
              <a:t>2019. 4. 18.</a:t>
            </a:fld>
            <a:endParaRPr lang="ko-KR" altLang="en-US"/>
          </a:p>
        </p:txBody>
      </p:sp>
      <p:sp>
        <p:nvSpPr>
          <p:cNvPr id="4" name="슬라이드 이미지 개체 틀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786362"/>
            <a:ext cx="5486400" cy="3916115"/>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46678"/>
            <a:ext cx="2971800" cy="499011"/>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9446678"/>
            <a:ext cx="2971800" cy="499011"/>
          </a:xfrm>
          <a:prstGeom prst="rect">
            <a:avLst/>
          </a:prstGeom>
        </p:spPr>
        <p:txBody>
          <a:bodyPr vert="horz" lIns="91440" tIns="45720" rIns="91440" bIns="45720" rtlCol="0" anchor="b"/>
          <a:lstStyle>
            <a:lvl1pPr algn="r">
              <a:defRPr sz="1200"/>
            </a:lvl1pPr>
          </a:lstStyle>
          <a:p>
            <a:fld id="{78D71D58-1AAF-4911-8139-A6AD630DB6B9}" type="slidenum">
              <a:rPr lang="ko-KR" altLang="en-US" smtClean="0"/>
              <a:t>‹#›</a:t>
            </a:fld>
            <a:endParaRPr lang="ko-KR" altLang="en-US"/>
          </a:p>
        </p:txBody>
      </p:sp>
    </p:spTree>
    <p:extLst>
      <p:ext uri="{BB962C8B-B14F-4D97-AF65-F5344CB8AC3E}">
        <p14:creationId xmlns:p14="http://schemas.microsoft.com/office/powerpoint/2010/main" val="68924201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2</a:t>
            </a:fld>
            <a:endParaRPr lang="ko-KR" altLang="en-US" dirty="0"/>
          </a:p>
        </p:txBody>
      </p:sp>
    </p:spTree>
    <p:extLst>
      <p:ext uri="{BB962C8B-B14F-4D97-AF65-F5344CB8AC3E}">
        <p14:creationId xmlns:p14="http://schemas.microsoft.com/office/powerpoint/2010/main" val="2896932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11</a:t>
            </a:fld>
            <a:endParaRPr lang="ko-KR" altLang="en-US" dirty="0"/>
          </a:p>
        </p:txBody>
      </p:sp>
    </p:spTree>
    <p:extLst>
      <p:ext uri="{BB962C8B-B14F-4D97-AF65-F5344CB8AC3E}">
        <p14:creationId xmlns:p14="http://schemas.microsoft.com/office/powerpoint/2010/main" val="1668015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12</a:t>
            </a:fld>
            <a:endParaRPr lang="ko-KR" altLang="en-US" dirty="0"/>
          </a:p>
        </p:txBody>
      </p:sp>
    </p:spTree>
    <p:extLst>
      <p:ext uri="{BB962C8B-B14F-4D97-AF65-F5344CB8AC3E}">
        <p14:creationId xmlns:p14="http://schemas.microsoft.com/office/powerpoint/2010/main" val="1496280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13</a:t>
            </a:fld>
            <a:endParaRPr lang="ko-KR" altLang="en-US" dirty="0"/>
          </a:p>
        </p:txBody>
      </p:sp>
    </p:spTree>
    <p:extLst>
      <p:ext uri="{BB962C8B-B14F-4D97-AF65-F5344CB8AC3E}">
        <p14:creationId xmlns:p14="http://schemas.microsoft.com/office/powerpoint/2010/main" val="3413600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14</a:t>
            </a:fld>
            <a:endParaRPr lang="ko-KR" altLang="en-US" dirty="0"/>
          </a:p>
        </p:txBody>
      </p:sp>
    </p:spTree>
    <p:extLst>
      <p:ext uri="{BB962C8B-B14F-4D97-AF65-F5344CB8AC3E}">
        <p14:creationId xmlns:p14="http://schemas.microsoft.com/office/powerpoint/2010/main" val="3025500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15</a:t>
            </a:fld>
            <a:endParaRPr lang="ko-KR" altLang="en-US" dirty="0"/>
          </a:p>
        </p:txBody>
      </p:sp>
    </p:spTree>
    <p:extLst>
      <p:ext uri="{BB962C8B-B14F-4D97-AF65-F5344CB8AC3E}">
        <p14:creationId xmlns:p14="http://schemas.microsoft.com/office/powerpoint/2010/main" val="2501029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16</a:t>
            </a:fld>
            <a:endParaRPr lang="ko-KR" altLang="en-US" dirty="0"/>
          </a:p>
        </p:txBody>
      </p:sp>
    </p:spTree>
    <p:extLst>
      <p:ext uri="{BB962C8B-B14F-4D97-AF65-F5344CB8AC3E}">
        <p14:creationId xmlns:p14="http://schemas.microsoft.com/office/powerpoint/2010/main" val="375038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17</a:t>
            </a:fld>
            <a:endParaRPr lang="ko-KR" altLang="en-US" dirty="0"/>
          </a:p>
        </p:txBody>
      </p:sp>
    </p:spTree>
    <p:extLst>
      <p:ext uri="{BB962C8B-B14F-4D97-AF65-F5344CB8AC3E}">
        <p14:creationId xmlns:p14="http://schemas.microsoft.com/office/powerpoint/2010/main" val="138151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18</a:t>
            </a:fld>
            <a:endParaRPr lang="ko-KR" altLang="en-US" dirty="0"/>
          </a:p>
        </p:txBody>
      </p:sp>
    </p:spTree>
    <p:extLst>
      <p:ext uri="{BB962C8B-B14F-4D97-AF65-F5344CB8AC3E}">
        <p14:creationId xmlns:p14="http://schemas.microsoft.com/office/powerpoint/2010/main" val="1788452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19</a:t>
            </a:fld>
            <a:endParaRPr lang="ko-KR" altLang="en-US" dirty="0"/>
          </a:p>
        </p:txBody>
      </p:sp>
    </p:spTree>
    <p:extLst>
      <p:ext uri="{BB962C8B-B14F-4D97-AF65-F5344CB8AC3E}">
        <p14:creationId xmlns:p14="http://schemas.microsoft.com/office/powerpoint/2010/main" val="3816293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20</a:t>
            </a:fld>
            <a:endParaRPr lang="ko-KR" altLang="en-US" dirty="0"/>
          </a:p>
        </p:txBody>
      </p:sp>
    </p:spTree>
    <p:extLst>
      <p:ext uri="{BB962C8B-B14F-4D97-AF65-F5344CB8AC3E}">
        <p14:creationId xmlns:p14="http://schemas.microsoft.com/office/powerpoint/2010/main" val="648222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3</a:t>
            </a:fld>
            <a:endParaRPr lang="ko-KR" altLang="en-US" dirty="0"/>
          </a:p>
        </p:txBody>
      </p:sp>
    </p:spTree>
    <p:extLst>
      <p:ext uri="{BB962C8B-B14F-4D97-AF65-F5344CB8AC3E}">
        <p14:creationId xmlns:p14="http://schemas.microsoft.com/office/powerpoint/2010/main" val="1336262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21</a:t>
            </a:fld>
            <a:endParaRPr lang="ko-KR" altLang="en-US"/>
          </a:p>
        </p:txBody>
      </p:sp>
    </p:spTree>
    <p:extLst>
      <p:ext uri="{BB962C8B-B14F-4D97-AF65-F5344CB8AC3E}">
        <p14:creationId xmlns:p14="http://schemas.microsoft.com/office/powerpoint/2010/main" val="3133779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22</a:t>
            </a:fld>
            <a:endParaRPr lang="ko-KR" altLang="en-US"/>
          </a:p>
        </p:txBody>
      </p:sp>
    </p:spTree>
    <p:extLst>
      <p:ext uri="{BB962C8B-B14F-4D97-AF65-F5344CB8AC3E}">
        <p14:creationId xmlns:p14="http://schemas.microsoft.com/office/powerpoint/2010/main" val="3105817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23</a:t>
            </a:fld>
            <a:endParaRPr lang="ko-KR" altLang="en-US"/>
          </a:p>
        </p:txBody>
      </p:sp>
    </p:spTree>
    <p:extLst>
      <p:ext uri="{BB962C8B-B14F-4D97-AF65-F5344CB8AC3E}">
        <p14:creationId xmlns:p14="http://schemas.microsoft.com/office/powerpoint/2010/main" val="4283233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24</a:t>
            </a:fld>
            <a:endParaRPr lang="ko-KR" altLang="en-US"/>
          </a:p>
        </p:txBody>
      </p:sp>
    </p:spTree>
    <p:extLst>
      <p:ext uri="{BB962C8B-B14F-4D97-AF65-F5344CB8AC3E}">
        <p14:creationId xmlns:p14="http://schemas.microsoft.com/office/powerpoint/2010/main" val="1687145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25</a:t>
            </a:fld>
            <a:endParaRPr lang="ko-KR" altLang="en-US"/>
          </a:p>
        </p:txBody>
      </p:sp>
    </p:spTree>
    <p:extLst>
      <p:ext uri="{BB962C8B-B14F-4D97-AF65-F5344CB8AC3E}">
        <p14:creationId xmlns:p14="http://schemas.microsoft.com/office/powerpoint/2010/main" val="3503527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26</a:t>
            </a:fld>
            <a:endParaRPr lang="ko-KR" altLang="en-US"/>
          </a:p>
        </p:txBody>
      </p:sp>
    </p:spTree>
    <p:extLst>
      <p:ext uri="{BB962C8B-B14F-4D97-AF65-F5344CB8AC3E}">
        <p14:creationId xmlns:p14="http://schemas.microsoft.com/office/powerpoint/2010/main" val="1069771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27</a:t>
            </a:fld>
            <a:endParaRPr lang="ko-KR" altLang="en-US"/>
          </a:p>
        </p:txBody>
      </p:sp>
    </p:spTree>
    <p:extLst>
      <p:ext uri="{BB962C8B-B14F-4D97-AF65-F5344CB8AC3E}">
        <p14:creationId xmlns:p14="http://schemas.microsoft.com/office/powerpoint/2010/main" val="1875541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28</a:t>
            </a:fld>
            <a:endParaRPr lang="ko-KR" altLang="en-US"/>
          </a:p>
        </p:txBody>
      </p:sp>
    </p:spTree>
    <p:extLst>
      <p:ext uri="{BB962C8B-B14F-4D97-AF65-F5344CB8AC3E}">
        <p14:creationId xmlns:p14="http://schemas.microsoft.com/office/powerpoint/2010/main" val="359406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29</a:t>
            </a:fld>
            <a:endParaRPr lang="ko-KR" altLang="en-US"/>
          </a:p>
        </p:txBody>
      </p:sp>
    </p:spTree>
    <p:extLst>
      <p:ext uri="{BB962C8B-B14F-4D97-AF65-F5344CB8AC3E}">
        <p14:creationId xmlns:p14="http://schemas.microsoft.com/office/powerpoint/2010/main" val="1607864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30</a:t>
            </a:fld>
            <a:endParaRPr lang="ko-KR" altLang="en-US"/>
          </a:p>
        </p:txBody>
      </p:sp>
    </p:spTree>
    <p:extLst>
      <p:ext uri="{BB962C8B-B14F-4D97-AF65-F5344CB8AC3E}">
        <p14:creationId xmlns:p14="http://schemas.microsoft.com/office/powerpoint/2010/main" val="3365643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4</a:t>
            </a:fld>
            <a:endParaRPr lang="ko-KR" altLang="en-US" dirty="0"/>
          </a:p>
        </p:txBody>
      </p:sp>
    </p:spTree>
    <p:extLst>
      <p:ext uri="{BB962C8B-B14F-4D97-AF65-F5344CB8AC3E}">
        <p14:creationId xmlns:p14="http://schemas.microsoft.com/office/powerpoint/2010/main" val="941218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31</a:t>
            </a:fld>
            <a:endParaRPr lang="ko-KR" altLang="en-US"/>
          </a:p>
        </p:txBody>
      </p:sp>
    </p:spTree>
    <p:extLst>
      <p:ext uri="{BB962C8B-B14F-4D97-AF65-F5344CB8AC3E}">
        <p14:creationId xmlns:p14="http://schemas.microsoft.com/office/powerpoint/2010/main" val="22189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32</a:t>
            </a:fld>
            <a:endParaRPr lang="ko-KR" altLang="en-US"/>
          </a:p>
        </p:txBody>
      </p:sp>
    </p:spTree>
    <p:extLst>
      <p:ext uri="{BB962C8B-B14F-4D97-AF65-F5344CB8AC3E}">
        <p14:creationId xmlns:p14="http://schemas.microsoft.com/office/powerpoint/2010/main" val="20289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33</a:t>
            </a:fld>
            <a:endParaRPr lang="ko-KR" altLang="en-US"/>
          </a:p>
        </p:txBody>
      </p:sp>
    </p:spTree>
    <p:extLst>
      <p:ext uri="{BB962C8B-B14F-4D97-AF65-F5344CB8AC3E}">
        <p14:creationId xmlns:p14="http://schemas.microsoft.com/office/powerpoint/2010/main" val="821272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34</a:t>
            </a:fld>
            <a:endParaRPr lang="ko-KR" altLang="en-US"/>
          </a:p>
        </p:txBody>
      </p:sp>
    </p:spTree>
    <p:extLst>
      <p:ext uri="{BB962C8B-B14F-4D97-AF65-F5344CB8AC3E}">
        <p14:creationId xmlns:p14="http://schemas.microsoft.com/office/powerpoint/2010/main" val="1076801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35</a:t>
            </a:fld>
            <a:endParaRPr lang="ko-KR" altLang="en-US"/>
          </a:p>
        </p:txBody>
      </p:sp>
    </p:spTree>
    <p:extLst>
      <p:ext uri="{BB962C8B-B14F-4D97-AF65-F5344CB8AC3E}">
        <p14:creationId xmlns:p14="http://schemas.microsoft.com/office/powerpoint/2010/main" val="111993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36</a:t>
            </a:fld>
            <a:endParaRPr lang="ko-KR" altLang="en-US"/>
          </a:p>
        </p:txBody>
      </p:sp>
    </p:spTree>
    <p:extLst>
      <p:ext uri="{BB962C8B-B14F-4D97-AF65-F5344CB8AC3E}">
        <p14:creationId xmlns:p14="http://schemas.microsoft.com/office/powerpoint/2010/main" val="1395088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37</a:t>
            </a:fld>
            <a:endParaRPr lang="ko-KR" altLang="en-US"/>
          </a:p>
        </p:txBody>
      </p:sp>
    </p:spTree>
    <p:extLst>
      <p:ext uri="{BB962C8B-B14F-4D97-AF65-F5344CB8AC3E}">
        <p14:creationId xmlns:p14="http://schemas.microsoft.com/office/powerpoint/2010/main" val="35225115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38</a:t>
            </a:fld>
            <a:endParaRPr lang="ko-KR" altLang="en-US"/>
          </a:p>
        </p:txBody>
      </p:sp>
    </p:spTree>
    <p:extLst>
      <p:ext uri="{BB962C8B-B14F-4D97-AF65-F5344CB8AC3E}">
        <p14:creationId xmlns:p14="http://schemas.microsoft.com/office/powerpoint/2010/main" val="1324965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39</a:t>
            </a:fld>
            <a:endParaRPr lang="ko-KR" altLang="en-US"/>
          </a:p>
        </p:txBody>
      </p:sp>
    </p:spTree>
    <p:extLst>
      <p:ext uri="{BB962C8B-B14F-4D97-AF65-F5344CB8AC3E}">
        <p14:creationId xmlns:p14="http://schemas.microsoft.com/office/powerpoint/2010/main" val="509801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40</a:t>
            </a:fld>
            <a:endParaRPr lang="ko-KR" altLang="en-US"/>
          </a:p>
        </p:txBody>
      </p:sp>
    </p:spTree>
    <p:extLst>
      <p:ext uri="{BB962C8B-B14F-4D97-AF65-F5344CB8AC3E}">
        <p14:creationId xmlns:p14="http://schemas.microsoft.com/office/powerpoint/2010/main" val="4031444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5</a:t>
            </a:fld>
            <a:endParaRPr lang="ko-KR" altLang="en-US" dirty="0"/>
          </a:p>
        </p:txBody>
      </p:sp>
    </p:spTree>
    <p:extLst>
      <p:ext uri="{BB962C8B-B14F-4D97-AF65-F5344CB8AC3E}">
        <p14:creationId xmlns:p14="http://schemas.microsoft.com/office/powerpoint/2010/main" val="3471204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41</a:t>
            </a:fld>
            <a:endParaRPr lang="ko-KR" altLang="en-US"/>
          </a:p>
        </p:txBody>
      </p:sp>
    </p:spTree>
    <p:extLst>
      <p:ext uri="{BB962C8B-B14F-4D97-AF65-F5344CB8AC3E}">
        <p14:creationId xmlns:p14="http://schemas.microsoft.com/office/powerpoint/2010/main" val="1768293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42</a:t>
            </a:fld>
            <a:endParaRPr lang="ko-KR" altLang="en-US"/>
          </a:p>
        </p:txBody>
      </p:sp>
    </p:spTree>
    <p:extLst>
      <p:ext uri="{BB962C8B-B14F-4D97-AF65-F5344CB8AC3E}">
        <p14:creationId xmlns:p14="http://schemas.microsoft.com/office/powerpoint/2010/main" val="2428333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43</a:t>
            </a:fld>
            <a:endParaRPr lang="ko-KR" altLang="en-US"/>
          </a:p>
        </p:txBody>
      </p:sp>
    </p:spTree>
    <p:extLst>
      <p:ext uri="{BB962C8B-B14F-4D97-AF65-F5344CB8AC3E}">
        <p14:creationId xmlns:p14="http://schemas.microsoft.com/office/powerpoint/2010/main" val="1847023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44</a:t>
            </a:fld>
            <a:endParaRPr lang="ko-KR" altLang="en-US"/>
          </a:p>
        </p:txBody>
      </p:sp>
    </p:spTree>
    <p:extLst>
      <p:ext uri="{BB962C8B-B14F-4D97-AF65-F5344CB8AC3E}">
        <p14:creationId xmlns:p14="http://schemas.microsoft.com/office/powerpoint/2010/main" val="2848541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45</a:t>
            </a:fld>
            <a:endParaRPr lang="ko-KR" altLang="en-US"/>
          </a:p>
        </p:txBody>
      </p:sp>
    </p:spTree>
    <p:extLst>
      <p:ext uri="{BB962C8B-B14F-4D97-AF65-F5344CB8AC3E}">
        <p14:creationId xmlns:p14="http://schemas.microsoft.com/office/powerpoint/2010/main" val="4117069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46</a:t>
            </a:fld>
            <a:endParaRPr lang="ko-KR" altLang="en-US"/>
          </a:p>
        </p:txBody>
      </p:sp>
    </p:spTree>
    <p:extLst>
      <p:ext uri="{BB962C8B-B14F-4D97-AF65-F5344CB8AC3E}">
        <p14:creationId xmlns:p14="http://schemas.microsoft.com/office/powerpoint/2010/main" val="3773553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50</a:t>
            </a:fld>
            <a:endParaRPr lang="ko-KR" altLang="en-US"/>
          </a:p>
        </p:txBody>
      </p:sp>
    </p:spTree>
    <p:extLst>
      <p:ext uri="{BB962C8B-B14F-4D97-AF65-F5344CB8AC3E}">
        <p14:creationId xmlns:p14="http://schemas.microsoft.com/office/powerpoint/2010/main" val="1516054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51</a:t>
            </a:fld>
            <a:endParaRPr lang="ko-KR" altLang="en-US"/>
          </a:p>
        </p:txBody>
      </p:sp>
    </p:spTree>
    <p:extLst>
      <p:ext uri="{BB962C8B-B14F-4D97-AF65-F5344CB8AC3E}">
        <p14:creationId xmlns:p14="http://schemas.microsoft.com/office/powerpoint/2010/main" val="4152401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52</a:t>
            </a:fld>
            <a:endParaRPr lang="ko-KR" altLang="en-US"/>
          </a:p>
        </p:txBody>
      </p:sp>
    </p:spTree>
    <p:extLst>
      <p:ext uri="{BB962C8B-B14F-4D97-AF65-F5344CB8AC3E}">
        <p14:creationId xmlns:p14="http://schemas.microsoft.com/office/powerpoint/2010/main" val="1736271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53</a:t>
            </a:fld>
            <a:endParaRPr lang="ko-KR" altLang="en-US"/>
          </a:p>
        </p:txBody>
      </p:sp>
    </p:spTree>
    <p:extLst>
      <p:ext uri="{BB962C8B-B14F-4D97-AF65-F5344CB8AC3E}">
        <p14:creationId xmlns:p14="http://schemas.microsoft.com/office/powerpoint/2010/main" val="412420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6</a:t>
            </a:fld>
            <a:endParaRPr lang="ko-KR" altLang="en-US" dirty="0"/>
          </a:p>
        </p:txBody>
      </p:sp>
    </p:spTree>
    <p:extLst>
      <p:ext uri="{BB962C8B-B14F-4D97-AF65-F5344CB8AC3E}">
        <p14:creationId xmlns:p14="http://schemas.microsoft.com/office/powerpoint/2010/main" val="411050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54</a:t>
            </a:fld>
            <a:endParaRPr lang="ko-KR" altLang="en-US"/>
          </a:p>
        </p:txBody>
      </p:sp>
    </p:spTree>
    <p:extLst>
      <p:ext uri="{BB962C8B-B14F-4D97-AF65-F5344CB8AC3E}">
        <p14:creationId xmlns:p14="http://schemas.microsoft.com/office/powerpoint/2010/main" val="407260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55</a:t>
            </a:fld>
            <a:endParaRPr lang="ko-KR" altLang="en-US"/>
          </a:p>
        </p:txBody>
      </p:sp>
    </p:spTree>
    <p:extLst>
      <p:ext uri="{BB962C8B-B14F-4D97-AF65-F5344CB8AC3E}">
        <p14:creationId xmlns:p14="http://schemas.microsoft.com/office/powerpoint/2010/main" val="34658445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56</a:t>
            </a:fld>
            <a:endParaRPr lang="ko-KR" altLang="en-US"/>
          </a:p>
        </p:txBody>
      </p:sp>
    </p:spTree>
    <p:extLst>
      <p:ext uri="{BB962C8B-B14F-4D97-AF65-F5344CB8AC3E}">
        <p14:creationId xmlns:p14="http://schemas.microsoft.com/office/powerpoint/2010/main" val="2815723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57</a:t>
            </a:fld>
            <a:endParaRPr lang="ko-KR" altLang="en-US"/>
          </a:p>
        </p:txBody>
      </p:sp>
    </p:spTree>
    <p:extLst>
      <p:ext uri="{BB962C8B-B14F-4D97-AF65-F5344CB8AC3E}">
        <p14:creationId xmlns:p14="http://schemas.microsoft.com/office/powerpoint/2010/main" val="246317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58</a:t>
            </a:fld>
            <a:endParaRPr lang="ko-KR" altLang="en-US"/>
          </a:p>
        </p:txBody>
      </p:sp>
    </p:spTree>
    <p:extLst>
      <p:ext uri="{BB962C8B-B14F-4D97-AF65-F5344CB8AC3E}">
        <p14:creationId xmlns:p14="http://schemas.microsoft.com/office/powerpoint/2010/main" val="22098227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59</a:t>
            </a:fld>
            <a:endParaRPr lang="ko-KR" altLang="en-US"/>
          </a:p>
        </p:txBody>
      </p:sp>
    </p:spTree>
    <p:extLst>
      <p:ext uri="{BB962C8B-B14F-4D97-AF65-F5344CB8AC3E}">
        <p14:creationId xmlns:p14="http://schemas.microsoft.com/office/powerpoint/2010/main" val="13708191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60</a:t>
            </a:fld>
            <a:endParaRPr lang="ko-KR" altLang="en-US"/>
          </a:p>
        </p:txBody>
      </p:sp>
    </p:spTree>
    <p:extLst>
      <p:ext uri="{BB962C8B-B14F-4D97-AF65-F5344CB8AC3E}">
        <p14:creationId xmlns:p14="http://schemas.microsoft.com/office/powerpoint/2010/main" val="9683061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61</a:t>
            </a:fld>
            <a:endParaRPr lang="ko-KR" altLang="en-US"/>
          </a:p>
        </p:txBody>
      </p:sp>
    </p:spTree>
    <p:extLst>
      <p:ext uri="{BB962C8B-B14F-4D97-AF65-F5344CB8AC3E}">
        <p14:creationId xmlns:p14="http://schemas.microsoft.com/office/powerpoint/2010/main" val="12353829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62</a:t>
            </a:fld>
            <a:endParaRPr lang="ko-KR" altLang="en-US"/>
          </a:p>
        </p:txBody>
      </p:sp>
    </p:spTree>
    <p:extLst>
      <p:ext uri="{BB962C8B-B14F-4D97-AF65-F5344CB8AC3E}">
        <p14:creationId xmlns:p14="http://schemas.microsoft.com/office/powerpoint/2010/main" val="2839188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63</a:t>
            </a:fld>
            <a:endParaRPr lang="ko-KR" altLang="en-US"/>
          </a:p>
        </p:txBody>
      </p:sp>
    </p:spTree>
    <p:extLst>
      <p:ext uri="{BB962C8B-B14F-4D97-AF65-F5344CB8AC3E}">
        <p14:creationId xmlns:p14="http://schemas.microsoft.com/office/powerpoint/2010/main" val="278473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7</a:t>
            </a:fld>
            <a:endParaRPr lang="ko-KR" altLang="en-US" dirty="0"/>
          </a:p>
        </p:txBody>
      </p:sp>
    </p:spTree>
    <p:extLst>
      <p:ext uri="{BB962C8B-B14F-4D97-AF65-F5344CB8AC3E}">
        <p14:creationId xmlns:p14="http://schemas.microsoft.com/office/powerpoint/2010/main" val="3817422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64</a:t>
            </a:fld>
            <a:endParaRPr lang="ko-KR" altLang="en-US"/>
          </a:p>
        </p:txBody>
      </p:sp>
    </p:spTree>
    <p:extLst>
      <p:ext uri="{BB962C8B-B14F-4D97-AF65-F5344CB8AC3E}">
        <p14:creationId xmlns:p14="http://schemas.microsoft.com/office/powerpoint/2010/main" val="10557978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65</a:t>
            </a:fld>
            <a:endParaRPr lang="ko-KR" altLang="en-US"/>
          </a:p>
        </p:txBody>
      </p:sp>
    </p:spTree>
    <p:extLst>
      <p:ext uri="{BB962C8B-B14F-4D97-AF65-F5344CB8AC3E}">
        <p14:creationId xmlns:p14="http://schemas.microsoft.com/office/powerpoint/2010/main" val="38734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66</a:t>
            </a:fld>
            <a:endParaRPr lang="ko-KR" altLang="en-US"/>
          </a:p>
        </p:txBody>
      </p:sp>
    </p:spTree>
    <p:extLst>
      <p:ext uri="{BB962C8B-B14F-4D97-AF65-F5344CB8AC3E}">
        <p14:creationId xmlns:p14="http://schemas.microsoft.com/office/powerpoint/2010/main" val="33977295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67</a:t>
            </a:fld>
            <a:endParaRPr lang="ko-KR" altLang="en-US"/>
          </a:p>
        </p:txBody>
      </p:sp>
    </p:spTree>
    <p:extLst>
      <p:ext uri="{BB962C8B-B14F-4D97-AF65-F5344CB8AC3E}">
        <p14:creationId xmlns:p14="http://schemas.microsoft.com/office/powerpoint/2010/main" val="16798349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68</a:t>
            </a:fld>
            <a:endParaRPr lang="ko-KR" altLang="en-US"/>
          </a:p>
        </p:txBody>
      </p:sp>
    </p:spTree>
    <p:extLst>
      <p:ext uri="{BB962C8B-B14F-4D97-AF65-F5344CB8AC3E}">
        <p14:creationId xmlns:p14="http://schemas.microsoft.com/office/powerpoint/2010/main" val="40276305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69</a:t>
            </a:fld>
            <a:endParaRPr lang="ko-KR" altLang="en-US"/>
          </a:p>
        </p:txBody>
      </p:sp>
    </p:spTree>
    <p:extLst>
      <p:ext uri="{BB962C8B-B14F-4D97-AF65-F5344CB8AC3E}">
        <p14:creationId xmlns:p14="http://schemas.microsoft.com/office/powerpoint/2010/main" val="21175604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70</a:t>
            </a:fld>
            <a:endParaRPr lang="ko-KR" altLang="en-US"/>
          </a:p>
        </p:txBody>
      </p:sp>
    </p:spTree>
    <p:extLst>
      <p:ext uri="{BB962C8B-B14F-4D97-AF65-F5344CB8AC3E}">
        <p14:creationId xmlns:p14="http://schemas.microsoft.com/office/powerpoint/2010/main" val="1384731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71</a:t>
            </a:fld>
            <a:endParaRPr lang="ko-KR" altLang="en-US"/>
          </a:p>
        </p:txBody>
      </p:sp>
    </p:spTree>
    <p:extLst>
      <p:ext uri="{BB962C8B-B14F-4D97-AF65-F5344CB8AC3E}">
        <p14:creationId xmlns:p14="http://schemas.microsoft.com/office/powerpoint/2010/main" val="23167098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72</a:t>
            </a:fld>
            <a:endParaRPr lang="ko-KR" altLang="en-US"/>
          </a:p>
        </p:txBody>
      </p:sp>
    </p:spTree>
    <p:extLst>
      <p:ext uri="{BB962C8B-B14F-4D97-AF65-F5344CB8AC3E}">
        <p14:creationId xmlns:p14="http://schemas.microsoft.com/office/powerpoint/2010/main" val="9357340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73</a:t>
            </a:fld>
            <a:endParaRPr lang="ko-KR" altLang="en-US"/>
          </a:p>
        </p:txBody>
      </p:sp>
    </p:spTree>
    <p:extLst>
      <p:ext uri="{BB962C8B-B14F-4D97-AF65-F5344CB8AC3E}">
        <p14:creationId xmlns:p14="http://schemas.microsoft.com/office/powerpoint/2010/main" val="398827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8</a:t>
            </a:fld>
            <a:endParaRPr lang="ko-KR" altLang="en-US" dirty="0"/>
          </a:p>
        </p:txBody>
      </p:sp>
    </p:spTree>
    <p:extLst>
      <p:ext uri="{BB962C8B-B14F-4D97-AF65-F5344CB8AC3E}">
        <p14:creationId xmlns:p14="http://schemas.microsoft.com/office/powerpoint/2010/main" val="2627703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8D71D58-1AAF-4911-8139-A6AD630DB6B9}" type="slidenum">
              <a:rPr lang="ko-KR" altLang="en-US" smtClean="0"/>
              <a:t>74</a:t>
            </a:fld>
            <a:endParaRPr lang="ko-KR" altLang="en-US"/>
          </a:p>
        </p:txBody>
      </p:sp>
    </p:spTree>
    <p:extLst>
      <p:ext uri="{BB962C8B-B14F-4D97-AF65-F5344CB8AC3E}">
        <p14:creationId xmlns:p14="http://schemas.microsoft.com/office/powerpoint/2010/main" val="3200803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77</a:t>
            </a:fld>
            <a:endParaRPr lang="ko-KR" altLang="en-US"/>
          </a:p>
        </p:txBody>
      </p:sp>
    </p:spTree>
    <p:extLst>
      <p:ext uri="{BB962C8B-B14F-4D97-AF65-F5344CB8AC3E}">
        <p14:creationId xmlns:p14="http://schemas.microsoft.com/office/powerpoint/2010/main" val="1235262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78</a:t>
            </a:fld>
            <a:endParaRPr lang="ko-KR" altLang="en-US"/>
          </a:p>
        </p:txBody>
      </p:sp>
    </p:spTree>
    <p:extLst>
      <p:ext uri="{BB962C8B-B14F-4D97-AF65-F5344CB8AC3E}">
        <p14:creationId xmlns:p14="http://schemas.microsoft.com/office/powerpoint/2010/main" val="1669782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79</a:t>
            </a:fld>
            <a:endParaRPr lang="ko-KR" altLang="en-US"/>
          </a:p>
        </p:txBody>
      </p:sp>
    </p:spTree>
    <p:extLst>
      <p:ext uri="{BB962C8B-B14F-4D97-AF65-F5344CB8AC3E}">
        <p14:creationId xmlns:p14="http://schemas.microsoft.com/office/powerpoint/2010/main" val="22738696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80</a:t>
            </a:fld>
            <a:endParaRPr lang="ko-KR" altLang="en-US"/>
          </a:p>
        </p:txBody>
      </p:sp>
    </p:spTree>
    <p:extLst>
      <p:ext uri="{BB962C8B-B14F-4D97-AF65-F5344CB8AC3E}">
        <p14:creationId xmlns:p14="http://schemas.microsoft.com/office/powerpoint/2010/main" val="22539207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81</a:t>
            </a:fld>
            <a:endParaRPr lang="ko-KR" altLang="en-US"/>
          </a:p>
        </p:txBody>
      </p:sp>
    </p:spTree>
    <p:extLst>
      <p:ext uri="{BB962C8B-B14F-4D97-AF65-F5344CB8AC3E}">
        <p14:creationId xmlns:p14="http://schemas.microsoft.com/office/powerpoint/2010/main" val="32722971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82</a:t>
            </a:fld>
            <a:endParaRPr lang="ko-KR" altLang="en-US"/>
          </a:p>
        </p:txBody>
      </p:sp>
    </p:spTree>
    <p:extLst>
      <p:ext uri="{BB962C8B-B14F-4D97-AF65-F5344CB8AC3E}">
        <p14:creationId xmlns:p14="http://schemas.microsoft.com/office/powerpoint/2010/main" val="31169263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83</a:t>
            </a:fld>
            <a:endParaRPr lang="ko-KR" altLang="en-US"/>
          </a:p>
        </p:txBody>
      </p:sp>
    </p:spTree>
    <p:extLst>
      <p:ext uri="{BB962C8B-B14F-4D97-AF65-F5344CB8AC3E}">
        <p14:creationId xmlns:p14="http://schemas.microsoft.com/office/powerpoint/2010/main" val="31930101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8D71D58-1AAF-4911-8139-A6AD630DB6B9}" type="slidenum">
              <a:rPr lang="ko-KR" altLang="en-US" smtClean="0"/>
              <a:t>84</a:t>
            </a:fld>
            <a:endParaRPr lang="ko-KR" altLang="en-US"/>
          </a:p>
        </p:txBody>
      </p:sp>
    </p:spTree>
    <p:extLst>
      <p:ext uri="{BB962C8B-B14F-4D97-AF65-F5344CB8AC3E}">
        <p14:creationId xmlns:p14="http://schemas.microsoft.com/office/powerpoint/2010/main" val="33033008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85</a:t>
            </a:fld>
            <a:endParaRPr lang="ko-KR" altLang="en-US"/>
          </a:p>
        </p:txBody>
      </p:sp>
    </p:spTree>
    <p:extLst>
      <p:ext uri="{BB962C8B-B14F-4D97-AF65-F5344CB8AC3E}">
        <p14:creationId xmlns:p14="http://schemas.microsoft.com/office/powerpoint/2010/main" val="837630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9</a:t>
            </a:fld>
            <a:endParaRPr lang="ko-KR" altLang="en-US" dirty="0"/>
          </a:p>
        </p:txBody>
      </p:sp>
    </p:spTree>
    <p:extLst>
      <p:ext uri="{BB962C8B-B14F-4D97-AF65-F5344CB8AC3E}">
        <p14:creationId xmlns:p14="http://schemas.microsoft.com/office/powerpoint/2010/main" val="23017452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86</a:t>
            </a:fld>
            <a:endParaRPr lang="ko-KR" altLang="en-US"/>
          </a:p>
        </p:txBody>
      </p:sp>
    </p:spTree>
    <p:extLst>
      <p:ext uri="{BB962C8B-B14F-4D97-AF65-F5344CB8AC3E}">
        <p14:creationId xmlns:p14="http://schemas.microsoft.com/office/powerpoint/2010/main" val="3335726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8D71D58-1AAF-4911-8139-A6AD630DB6B9}" type="slidenum">
              <a:rPr lang="ko-KR" altLang="en-US" smtClean="0"/>
              <a:t>87</a:t>
            </a:fld>
            <a:endParaRPr lang="ko-KR" altLang="en-US"/>
          </a:p>
        </p:txBody>
      </p:sp>
    </p:spTree>
    <p:extLst>
      <p:ext uri="{BB962C8B-B14F-4D97-AF65-F5344CB8AC3E}">
        <p14:creationId xmlns:p14="http://schemas.microsoft.com/office/powerpoint/2010/main" val="36410226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88</a:t>
            </a:fld>
            <a:endParaRPr lang="ko-KR" altLang="en-US"/>
          </a:p>
        </p:txBody>
      </p:sp>
    </p:spTree>
    <p:extLst>
      <p:ext uri="{BB962C8B-B14F-4D97-AF65-F5344CB8AC3E}">
        <p14:creationId xmlns:p14="http://schemas.microsoft.com/office/powerpoint/2010/main" val="366888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D71D58-1AAF-4911-8139-A6AD630DB6B9}" type="slidenum">
              <a:rPr lang="ko-KR" altLang="en-US" smtClean="0"/>
              <a:t>10</a:t>
            </a:fld>
            <a:endParaRPr lang="ko-KR" altLang="en-US" dirty="0"/>
          </a:p>
        </p:txBody>
      </p:sp>
    </p:spTree>
    <p:extLst>
      <p:ext uri="{BB962C8B-B14F-4D97-AF65-F5344CB8AC3E}">
        <p14:creationId xmlns:p14="http://schemas.microsoft.com/office/powerpoint/2010/main" val="4058227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9E016143-E03C-4CFD-AFDC-14E5BDEA754C}" type="datetimeFigureOut">
              <a:rPr lang="en-US" smtClean="0"/>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687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2444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31070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5252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구역 머리글">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908A7C6C-0F39-4D70-8E8D-FE5B9C95FA73}" type="datetimeFigureOut">
              <a:rPr lang="en-US" smtClean="0"/>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09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112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1097280" y="2582334"/>
            <a:ext cx="4937760" cy="33782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6217920" y="2582334"/>
            <a:ext cx="4937760" cy="33782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4/18/19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77088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4/18/19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4604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빈 화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2230651-31F4-45D2-98AE-A2108F41BC07}" type="datetimeFigureOut">
              <a:rPr lang="en-US" smtClean="0"/>
              <a:t>4/18/19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40239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캡션 있는 콘텐츠">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ko-KR" altLang="en-US"/>
              <a:t>마스터 제목 스타일 편집</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F53789A-C914-4DB1-8815-80B5EC7335C5}" type="datetimeFigureOut">
              <a:rPr lang="en-US" smtClean="0"/>
              <a:t>4/18/19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964657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캡션 있는 그림">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5E6440AA-91A0-436F-8FDB-C0F939DCAE21}" type="datetimeFigureOut">
              <a:rPr lang="en-US" smtClean="0"/>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99322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E59FD0C-5451-4CA0-86AF-E70AE3279989}" type="datetimeFigureOut">
              <a:rPr lang="en-US" smtClean="0"/>
              <a:t>4/18/19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932405"/>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sldNum="0" hdr="0" ftr="0" dt="0"/>
  <p:txStyles>
    <p:titleStyle>
      <a:lvl1pPr algn="l" defTabSz="914400" rtl="0" eaLnBrk="1" latinLnBrk="1"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1"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240D76-3FCE-4DCB-8EA8-064FCDAE545C}"/>
              </a:ext>
            </a:extLst>
          </p:cNvPr>
          <p:cNvSpPr>
            <a:spLocks noGrp="1"/>
          </p:cNvSpPr>
          <p:nvPr>
            <p:ph type="ctrTitle"/>
          </p:nvPr>
        </p:nvSpPr>
        <p:spPr/>
        <p:txBody>
          <a:bodyPr/>
          <a:lstStyle/>
          <a:p>
            <a:r>
              <a:rPr lang="en-US" altLang="ko-KR" dirty="0"/>
              <a:t>Python</a:t>
            </a:r>
            <a:endParaRPr lang="ko-KR" altLang="en-US" dirty="0"/>
          </a:p>
        </p:txBody>
      </p:sp>
      <p:sp>
        <p:nvSpPr>
          <p:cNvPr id="3" name="부제목 2">
            <a:extLst>
              <a:ext uri="{FF2B5EF4-FFF2-40B4-BE49-F238E27FC236}">
                <a16:creationId xmlns:a16="http://schemas.microsoft.com/office/drawing/2014/main" id="{6132FB0F-621A-4632-AC26-AB5BF3FE4A2F}"/>
              </a:ext>
            </a:extLst>
          </p:cNvPr>
          <p:cNvSpPr>
            <a:spLocks noGrp="1"/>
          </p:cNvSpPr>
          <p:nvPr>
            <p:ph type="subTitle" idx="1"/>
          </p:nvPr>
        </p:nvSpPr>
        <p:spPr>
          <a:xfrm>
            <a:off x="1100051" y="4455621"/>
            <a:ext cx="10058400" cy="1855532"/>
          </a:xfrm>
        </p:spPr>
        <p:txBody>
          <a:bodyPr>
            <a:normAutofit lnSpcReduction="10000"/>
          </a:bodyPr>
          <a:lstStyle/>
          <a:p>
            <a:pPr marL="457200" indent="-457200">
              <a:buAutoNum type="arabicPeriod"/>
            </a:pPr>
            <a:r>
              <a:rPr lang="en-US" altLang="ko-KR" dirty="0"/>
              <a:t>Data types and operators</a:t>
            </a:r>
          </a:p>
          <a:p>
            <a:pPr marL="457200" indent="-457200">
              <a:buAutoNum type="arabicPeriod"/>
            </a:pPr>
            <a:r>
              <a:rPr lang="en-US" altLang="ko-KR" dirty="0">
                <a:solidFill>
                  <a:srgbClr val="FF0000"/>
                </a:solidFill>
              </a:rPr>
              <a:t>Control flow</a:t>
            </a:r>
          </a:p>
          <a:p>
            <a:pPr marL="457200" indent="-457200">
              <a:buAutoNum type="arabicPeriod"/>
            </a:pPr>
            <a:r>
              <a:rPr lang="en-US" altLang="ko-KR" dirty="0"/>
              <a:t>Functions</a:t>
            </a:r>
          </a:p>
          <a:p>
            <a:pPr marL="457200" indent="-457200">
              <a:buAutoNum type="arabicPeriod"/>
            </a:pPr>
            <a:r>
              <a:rPr lang="en-US" altLang="ko-KR" dirty="0"/>
              <a:t>scripting</a:t>
            </a:r>
            <a:endParaRPr lang="ko-KR" altLang="en-US" dirty="0"/>
          </a:p>
        </p:txBody>
      </p:sp>
    </p:spTree>
    <p:extLst>
      <p:ext uri="{BB962C8B-B14F-4D97-AF65-F5344CB8AC3E}">
        <p14:creationId xmlns:p14="http://schemas.microsoft.com/office/powerpoint/2010/main" val="3100351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008B3883-E369-4D18-9A14-E699330D1717}"/>
              </a:ext>
            </a:extLst>
          </p:cNvPr>
          <p:cNvPicPr>
            <a:picLocks noChangeAspect="1"/>
          </p:cNvPicPr>
          <p:nvPr/>
        </p:nvPicPr>
        <p:blipFill>
          <a:blip r:embed="rId3"/>
          <a:stretch>
            <a:fillRect/>
          </a:stretch>
        </p:blipFill>
        <p:spPr>
          <a:xfrm>
            <a:off x="2493997" y="0"/>
            <a:ext cx="7204005" cy="6858000"/>
          </a:xfrm>
          <a:prstGeom prst="rect">
            <a:avLst/>
          </a:prstGeom>
        </p:spPr>
      </p:pic>
    </p:spTree>
    <p:extLst>
      <p:ext uri="{BB962C8B-B14F-4D97-AF65-F5344CB8AC3E}">
        <p14:creationId xmlns:p14="http://schemas.microsoft.com/office/powerpoint/2010/main" val="181618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CFBED858-DBD4-4247-AA67-E37EF915D6C0}"/>
              </a:ext>
            </a:extLst>
          </p:cNvPr>
          <p:cNvPicPr>
            <a:picLocks noChangeAspect="1"/>
          </p:cNvPicPr>
          <p:nvPr/>
        </p:nvPicPr>
        <p:blipFill>
          <a:blip r:embed="rId3"/>
          <a:stretch>
            <a:fillRect/>
          </a:stretch>
        </p:blipFill>
        <p:spPr>
          <a:xfrm>
            <a:off x="2315064" y="0"/>
            <a:ext cx="7561872" cy="6858000"/>
          </a:xfrm>
          <a:prstGeom prst="rect">
            <a:avLst/>
          </a:prstGeom>
        </p:spPr>
      </p:pic>
    </p:spTree>
    <p:extLst>
      <p:ext uri="{BB962C8B-B14F-4D97-AF65-F5344CB8AC3E}">
        <p14:creationId xmlns:p14="http://schemas.microsoft.com/office/powerpoint/2010/main" val="373917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C7F2B556-4DCC-407C-AB5E-DE9338EBE99C}"/>
              </a:ext>
            </a:extLst>
          </p:cNvPr>
          <p:cNvPicPr>
            <a:picLocks noChangeAspect="1"/>
          </p:cNvPicPr>
          <p:nvPr/>
        </p:nvPicPr>
        <p:blipFill>
          <a:blip r:embed="rId3"/>
          <a:stretch>
            <a:fillRect/>
          </a:stretch>
        </p:blipFill>
        <p:spPr>
          <a:xfrm>
            <a:off x="2357437" y="200025"/>
            <a:ext cx="7477125" cy="6457950"/>
          </a:xfrm>
          <a:prstGeom prst="rect">
            <a:avLst/>
          </a:prstGeom>
        </p:spPr>
      </p:pic>
    </p:spTree>
    <p:extLst>
      <p:ext uri="{BB962C8B-B14F-4D97-AF65-F5344CB8AC3E}">
        <p14:creationId xmlns:p14="http://schemas.microsoft.com/office/powerpoint/2010/main" val="3795733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BF23295E-E810-49C4-B848-9DAD0CD5A264}"/>
              </a:ext>
            </a:extLst>
          </p:cNvPr>
          <p:cNvPicPr>
            <a:picLocks noChangeAspect="1"/>
          </p:cNvPicPr>
          <p:nvPr/>
        </p:nvPicPr>
        <p:blipFill>
          <a:blip r:embed="rId3"/>
          <a:stretch>
            <a:fillRect/>
          </a:stretch>
        </p:blipFill>
        <p:spPr>
          <a:xfrm>
            <a:off x="2162175" y="42862"/>
            <a:ext cx="7867650" cy="6772275"/>
          </a:xfrm>
          <a:prstGeom prst="rect">
            <a:avLst/>
          </a:prstGeom>
        </p:spPr>
      </p:pic>
    </p:spTree>
    <p:extLst>
      <p:ext uri="{BB962C8B-B14F-4D97-AF65-F5344CB8AC3E}">
        <p14:creationId xmlns:p14="http://schemas.microsoft.com/office/powerpoint/2010/main" val="217977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A488B0-5DB3-404E-8A1F-77364C6577CE}"/>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DE138A59-4FD3-462C-B0C6-C10915998BEC}"/>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402D1694-95F4-424F-864B-0BCF347848D7}"/>
              </a:ext>
            </a:extLst>
          </p:cNvPr>
          <p:cNvPicPr>
            <a:picLocks noChangeAspect="1"/>
          </p:cNvPicPr>
          <p:nvPr/>
        </p:nvPicPr>
        <p:blipFill>
          <a:blip r:embed="rId3"/>
          <a:stretch>
            <a:fillRect/>
          </a:stretch>
        </p:blipFill>
        <p:spPr>
          <a:xfrm>
            <a:off x="2229555" y="0"/>
            <a:ext cx="7732889" cy="6858000"/>
          </a:xfrm>
          <a:prstGeom prst="rect">
            <a:avLst/>
          </a:prstGeom>
        </p:spPr>
      </p:pic>
    </p:spTree>
    <p:extLst>
      <p:ext uri="{BB962C8B-B14F-4D97-AF65-F5344CB8AC3E}">
        <p14:creationId xmlns:p14="http://schemas.microsoft.com/office/powerpoint/2010/main" val="196742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52C2C3FE-8F10-4C43-8F62-33BA754AFD6F}"/>
              </a:ext>
            </a:extLst>
          </p:cNvPr>
          <p:cNvPicPr>
            <a:picLocks noChangeAspect="1"/>
          </p:cNvPicPr>
          <p:nvPr/>
        </p:nvPicPr>
        <p:blipFill>
          <a:blip r:embed="rId3"/>
          <a:stretch>
            <a:fillRect/>
          </a:stretch>
        </p:blipFill>
        <p:spPr>
          <a:xfrm>
            <a:off x="3194246" y="0"/>
            <a:ext cx="5803507" cy="6858000"/>
          </a:xfrm>
          <a:prstGeom prst="rect">
            <a:avLst/>
          </a:prstGeom>
        </p:spPr>
      </p:pic>
    </p:spTree>
    <p:extLst>
      <p:ext uri="{BB962C8B-B14F-4D97-AF65-F5344CB8AC3E}">
        <p14:creationId xmlns:p14="http://schemas.microsoft.com/office/powerpoint/2010/main" val="241555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F00A3F-BBCA-42DD-8E4E-236907CC38DA}"/>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5E313727-2C2D-400D-A804-8E8EFD72465E}"/>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6D852793-624C-4149-96EE-A29A4C254031}"/>
              </a:ext>
            </a:extLst>
          </p:cNvPr>
          <p:cNvPicPr>
            <a:picLocks noChangeAspect="1"/>
          </p:cNvPicPr>
          <p:nvPr/>
        </p:nvPicPr>
        <p:blipFill>
          <a:blip r:embed="rId3"/>
          <a:stretch>
            <a:fillRect/>
          </a:stretch>
        </p:blipFill>
        <p:spPr>
          <a:xfrm>
            <a:off x="3163956" y="0"/>
            <a:ext cx="5864087" cy="6858000"/>
          </a:xfrm>
          <a:prstGeom prst="rect">
            <a:avLst/>
          </a:prstGeom>
        </p:spPr>
      </p:pic>
    </p:spTree>
    <p:extLst>
      <p:ext uri="{BB962C8B-B14F-4D97-AF65-F5344CB8AC3E}">
        <p14:creationId xmlns:p14="http://schemas.microsoft.com/office/powerpoint/2010/main" val="308631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49B83B-435F-4335-8EE7-0CC61F2BB18F}"/>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EDC65A81-01CD-46BF-BB24-6AC57B5DC709}"/>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11C39375-A49C-47C0-8626-C9E0057BE266}"/>
              </a:ext>
            </a:extLst>
          </p:cNvPr>
          <p:cNvPicPr>
            <a:picLocks noChangeAspect="1"/>
          </p:cNvPicPr>
          <p:nvPr/>
        </p:nvPicPr>
        <p:blipFill>
          <a:blip r:embed="rId3"/>
          <a:stretch>
            <a:fillRect/>
          </a:stretch>
        </p:blipFill>
        <p:spPr>
          <a:xfrm>
            <a:off x="3205184" y="0"/>
            <a:ext cx="5781632" cy="6858000"/>
          </a:xfrm>
          <a:prstGeom prst="rect">
            <a:avLst/>
          </a:prstGeom>
        </p:spPr>
      </p:pic>
    </p:spTree>
    <p:extLst>
      <p:ext uri="{BB962C8B-B14F-4D97-AF65-F5344CB8AC3E}">
        <p14:creationId xmlns:p14="http://schemas.microsoft.com/office/powerpoint/2010/main" val="205329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61622567-99BA-40C4-9805-16BBFF0B3C1D}"/>
              </a:ext>
            </a:extLst>
          </p:cNvPr>
          <p:cNvPicPr>
            <a:picLocks noChangeAspect="1"/>
          </p:cNvPicPr>
          <p:nvPr/>
        </p:nvPicPr>
        <p:blipFill>
          <a:blip r:embed="rId3"/>
          <a:stretch>
            <a:fillRect/>
          </a:stretch>
        </p:blipFill>
        <p:spPr>
          <a:xfrm>
            <a:off x="3246602" y="0"/>
            <a:ext cx="5698796" cy="6858000"/>
          </a:xfrm>
          <a:prstGeom prst="rect">
            <a:avLst/>
          </a:prstGeom>
        </p:spPr>
      </p:pic>
    </p:spTree>
    <p:extLst>
      <p:ext uri="{BB962C8B-B14F-4D97-AF65-F5344CB8AC3E}">
        <p14:creationId xmlns:p14="http://schemas.microsoft.com/office/powerpoint/2010/main" val="3111140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7C644A0B-C595-473B-B167-131B1F32AAAA}"/>
              </a:ext>
            </a:extLst>
          </p:cNvPr>
          <p:cNvPicPr>
            <a:picLocks noChangeAspect="1"/>
          </p:cNvPicPr>
          <p:nvPr/>
        </p:nvPicPr>
        <p:blipFill>
          <a:blip r:embed="rId3"/>
          <a:stretch>
            <a:fillRect/>
          </a:stretch>
        </p:blipFill>
        <p:spPr>
          <a:xfrm>
            <a:off x="3245431" y="0"/>
            <a:ext cx="5701138" cy="6858000"/>
          </a:xfrm>
          <a:prstGeom prst="rect">
            <a:avLst/>
          </a:prstGeom>
        </p:spPr>
      </p:pic>
    </p:spTree>
    <p:extLst>
      <p:ext uri="{BB962C8B-B14F-4D97-AF65-F5344CB8AC3E}">
        <p14:creationId xmlns:p14="http://schemas.microsoft.com/office/powerpoint/2010/main" val="614610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915E04-A4A4-4445-8B4A-D3D8A565E761}"/>
              </a:ext>
            </a:extLst>
          </p:cNvPr>
          <p:cNvSpPr>
            <a:spLocks noGrp="1"/>
          </p:cNvSpPr>
          <p:nvPr>
            <p:ph type="title"/>
          </p:nvPr>
        </p:nvSpPr>
        <p:spPr/>
        <p:txBody>
          <a:bodyPr/>
          <a:lstStyle/>
          <a:p>
            <a:r>
              <a:rPr lang="en-US" altLang="ko-KR" dirty="0"/>
              <a:t>01. Intro</a:t>
            </a:r>
            <a:endParaRPr lang="ko-KR" altLang="en-US" dirty="0"/>
          </a:p>
        </p:txBody>
      </p:sp>
      <p:sp>
        <p:nvSpPr>
          <p:cNvPr id="3" name="내용 개체 틀 2">
            <a:extLst>
              <a:ext uri="{FF2B5EF4-FFF2-40B4-BE49-F238E27FC236}">
                <a16:creationId xmlns:a16="http://schemas.microsoft.com/office/drawing/2014/main" id="{949BFEB6-A98D-4D0E-9C86-35C330890BEA}"/>
              </a:ext>
            </a:extLst>
          </p:cNvPr>
          <p:cNvSpPr>
            <a:spLocks noGrp="1"/>
          </p:cNvSpPr>
          <p:nvPr>
            <p:ph idx="1"/>
          </p:nvPr>
        </p:nvSpPr>
        <p:spPr>
          <a:xfrm>
            <a:off x="1097280" y="1845734"/>
            <a:ext cx="10058400" cy="4023360"/>
          </a:xfrm>
        </p:spPr>
        <p:txBody>
          <a:bodyPr/>
          <a:lstStyle/>
          <a:p>
            <a:endParaRPr lang="ko-KR" altLang="en-US" dirty="0"/>
          </a:p>
        </p:txBody>
      </p:sp>
    </p:spTree>
    <p:extLst>
      <p:ext uri="{BB962C8B-B14F-4D97-AF65-F5344CB8AC3E}">
        <p14:creationId xmlns:p14="http://schemas.microsoft.com/office/powerpoint/2010/main" val="2706938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DF32FD-5DAF-4116-ACA5-161EE9EAC450}"/>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EF8F9435-8865-40F5-A1D7-921D67AD1386}"/>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6B05C50C-9815-4EC8-887A-A248D1E1777B}"/>
              </a:ext>
            </a:extLst>
          </p:cNvPr>
          <p:cNvPicPr>
            <a:picLocks noChangeAspect="1"/>
          </p:cNvPicPr>
          <p:nvPr/>
        </p:nvPicPr>
        <p:blipFill>
          <a:blip r:embed="rId3"/>
          <a:stretch>
            <a:fillRect/>
          </a:stretch>
        </p:blipFill>
        <p:spPr>
          <a:xfrm>
            <a:off x="3200993" y="0"/>
            <a:ext cx="5790013" cy="6858000"/>
          </a:xfrm>
          <a:prstGeom prst="rect">
            <a:avLst/>
          </a:prstGeom>
        </p:spPr>
      </p:pic>
    </p:spTree>
    <p:extLst>
      <p:ext uri="{BB962C8B-B14F-4D97-AF65-F5344CB8AC3E}">
        <p14:creationId xmlns:p14="http://schemas.microsoft.com/office/powerpoint/2010/main" val="2757257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25D51D0-BC27-49F8-80B0-076958AB163E}"/>
              </a:ext>
            </a:extLst>
          </p:cNvPr>
          <p:cNvSpPr>
            <a:spLocks noGrp="1"/>
          </p:cNvSpPr>
          <p:nvPr>
            <p:ph idx="1"/>
          </p:nvPr>
        </p:nvSpPr>
        <p:spPr>
          <a:xfrm>
            <a:off x="1097280" y="571499"/>
            <a:ext cx="10058400" cy="6090557"/>
          </a:xfrm>
        </p:spPr>
        <p:txBody>
          <a:bodyPr>
            <a:normAutofit/>
          </a:bodyPr>
          <a:lstStyle/>
          <a:p>
            <a:r>
              <a:rPr lang="en-US" altLang="ko-KR" dirty="0"/>
              <a:t>If Statement</a:t>
            </a:r>
          </a:p>
          <a:p>
            <a:r>
              <a:rPr lang="en-US" altLang="ko-KR" dirty="0"/>
              <a:t>An if statement is a conditional statement that runs or skips code based on whether a condition is true or false. Here's a simple example.</a:t>
            </a:r>
          </a:p>
          <a:p>
            <a:endParaRPr lang="en-US" altLang="ko-KR" dirty="0"/>
          </a:p>
          <a:p>
            <a:endParaRPr lang="en-US" altLang="ko-KR" dirty="0"/>
          </a:p>
          <a:p>
            <a:endParaRPr lang="en-US" altLang="ko-KR" dirty="0"/>
          </a:p>
          <a:p>
            <a:endParaRPr lang="en-US" altLang="ko-KR" dirty="0"/>
          </a:p>
          <a:p>
            <a:r>
              <a:rPr lang="en-US" altLang="ko-KR" dirty="0"/>
              <a:t>An </a:t>
            </a:r>
            <a:r>
              <a:rPr lang="en-US" altLang="ko-KR" dirty="0">
                <a:solidFill>
                  <a:srgbClr val="FF0000"/>
                </a:solidFill>
              </a:rPr>
              <a:t>if</a:t>
            </a:r>
            <a:r>
              <a:rPr lang="en-US" altLang="ko-KR" dirty="0"/>
              <a:t> statement starts with the </a:t>
            </a:r>
            <a:r>
              <a:rPr lang="en-US" altLang="ko-KR" dirty="0">
                <a:solidFill>
                  <a:srgbClr val="FF0000"/>
                </a:solidFill>
              </a:rPr>
              <a:t>if</a:t>
            </a:r>
            <a:r>
              <a:rPr lang="en-US" altLang="ko-KR" dirty="0"/>
              <a:t> keyword, followed by the condition to be checked, in this case </a:t>
            </a:r>
            <a:r>
              <a:rPr lang="en-US" altLang="ko-KR" dirty="0" err="1">
                <a:solidFill>
                  <a:srgbClr val="FF0000"/>
                </a:solidFill>
              </a:rPr>
              <a:t>phone_balance</a:t>
            </a:r>
            <a:r>
              <a:rPr lang="en-US" altLang="ko-KR" dirty="0">
                <a:solidFill>
                  <a:srgbClr val="FF0000"/>
                </a:solidFill>
              </a:rPr>
              <a:t> &lt; 5</a:t>
            </a:r>
            <a:r>
              <a:rPr lang="en-US" altLang="ko-KR" dirty="0"/>
              <a:t>, and then a colon. The condition is specified in a </a:t>
            </a:r>
            <a:r>
              <a:rPr lang="en-US" altLang="ko-KR" dirty="0" err="1"/>
              <a:t>boolean</a:t>
            </a:r>
            <a:r>
              <a:rPr lang="en-US" altLang="ko-KR" dirty="0"/>
              <a:t> expression that evaluates to either True or False.</a:t>
            </a:r>
          </a:p>
          <a:p>
            <a:endParaRPr lang="en-US" altLang="ko-KR" dirty="0"/>
          </a:p>
          <a:p>
            <a:r>
              <a:rPr lang="en-US" altLang="ko-KR" dirty="0"/>
              <a:t>After this line is an indented block of code to be executed if that condition is true. Here, the lines that increment </a:t>
            </a:r>
            <a:r>
              <a:rPr lang="en-US" altLang="ko-KR" dirty="0" err="1">
                <a:solidFill>
                  <a:srgbClr val="FF0000"/>
                </a:solidFill>
              </a:rPr>
              <a:t>phone_balance</a:t>
            </a:r>
            <a:r>
              <a:rPr lang="en-US" altLang="ko-KR" dirty="0">
                <a:solidFill>
                  <a:srgbClr val="FF0000"/>
                </a:solidFill>
              </a:rPr>
              <a:t> </a:t>
            </a:r>
            <a:r>
              <a:rPr lang="en-US" altLang="ko-KR" dirty="0"/>
              <a:t>and decrement </a:t>
            </a:r>
            <a:r>
              <a:rPr lang="en-US" altLang="ko-KR" dirty="0" err="1">
                <a:solidFill>
                  <a:srgbClr val="FF0000"/>
                </a:solidFill>
              </a:rPr>
              <a:t>bank_balance</a:t>
            </a:r>
            <a:r>
              <a:rPr lang="en-US" altLang="ko-KR" dirty="0"/>
              <a:t> only execute if it is true that </a:t>
            </a:r>
            <a:r>
              <a:rPr lang="en-US" altLang="ko-KR" dirty="0" err="1">
                <a:solidFill>
                  <a:srgbClr val="FF0000"/>
                </a:solidFill>
              </a:rPr>
              <a:t>phone_balance</a:t>
            </a:r>
            <a:r>
              <a:rPr lang="en-US" altLang="ko-KR" dirty="0"/>
              <a:t> is less than 5. If not, the code in this </a:t>
            </a:r>
            <a:r>
              <a:rPr lang="en-US" altLang="ko-KR" dirty="0">
                <a:solidFill>
                  <a:srgbClr val="FF0000"/>
                </a:solidFill>
              </a:rPr>
              <a:t>if</a:t>
            </a:r>
            <a:r>
              <a:rPr lang="en-US" altLang="ko-KR" dirty="0"/>
              <a:t> block is simply skipped.</a:t>
            </a:r>
          </a:p>
          <a:p>
            <a:pPr marL="0" indent="0">
              <a:buNone/>
            </a:pPr>
            <a:endParaRPr lang="ko-KR" altLang="en-US" dirty="0"/>
          </a:p>
        </p:txBody>
      </p:sp>
      <p:pic>
        <p:nvPicPr>
          <p:cNvPr id="5" name="그림 4">
            <a:extLst>
              <a:ext uri="{FF2B5EF4-FFF2-40B4-BE49-F238E27FC236}">
                <a16:creationId xmlns:a16="http://schemas.microsoft.com/office/drawing/2014/main" id="{FE903513-3748-4289-A678-50D25D925080}"/>
              </a:ext>
            </a:extLst>
          </p:cNvPr>
          <p:cNvPicPr>
            <a:picLocks noChangeAspect="1"/>
          </p:cNvPicPr>
          <p:nvPr/>
        </p:nvPicPr>
        <p:blipFill>
          <a:blip r:embed="rId3"/>
          <a:stretch>
            <a:fillRect/>
          </a:stretch>
        </p:blipFill>
        <p:spPr>
          <a:xfrm>
            <a:off x="1097280" y="2003651"/>
            <a:ext cx="7581900" cy="1152525"/>
          </a:xfrm>
          <a:prstGeom prst="rect">
            <a:avLst/>
          </a:prstGeom>
        </p:spPr>
      </p:pic>
    </p:spTree>
    <p:extLst>
      <p:ext uri="{BB962C8B-B14F-4D97-AF65-F5344CB8AC3E}">
        <p14:creationId xmlns:p14="http://schemas.microsoft.com/office/powerpoint/2010/main" val="169879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B3864-3421-460F-BCBA-7D3689BD537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E033E63-A91B-4DC5-BB2C-25355200A1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7D797AF-7FE1-452B-BEC5-0E6186C16732}"/>
              </a:ext>
            </a:extLst>
          </p:cNvPr>
          <p:cNvPicPr>
            <a:picLocks noChangeAspect="1"/>
          </p:cNvPicPr>
          <p:nvPr/>
        </p:nvPicPr>
        <p:blipFill>
          <a:blip r:embed="rId3"/>
          <a:stretch>
            <a:fillRect/>
          </a:stretch>
        </p:blipFill>
        <p:spPr>
          <a:xfrm>
            <a:off x="2476500" y="1304925"/>
            <a:ext cx="7239000" cy="4248150"/>
          </a:xfrm>
          <a:prstGeom prst="rect">
            <a:avLst/>
          </a:prstGeom>
        </p:spPr>
      </p:pic>
    </p:spTree>
    <p:extLst>
      <p:ext uri="{BB962C8B-B14F-4D97-AF65-F5344CB8AC3E}">
        <p14:creationId xmlns:p14="http://schemas.microsoft.com/office/powerpoint/2010/main" val="2824085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B3864-3421-460F-BCBA-7D3689BD537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E033E63-A91B-4DC5-BB2C-25355200A1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72A4A66E-18E4-4375-A8EF-25E0E063B7DA}"/>
              </a:ext>
            </a:extLst>
          </p:cNvPr>
          <p:cNvPicPr>
            <a:picLocks noChangeAspect="1"/>
          </p:cNvPicPr>
          <p:nvPr/>
        </p:nvPicPr>
        <p:blipFill>
          <a:blip r:embed="rId3"/>
          <a:stretch>
            <a:fillRect/>
          </a:stretch>
        </p:blipFill>
        <p:spPr>
          <a:xfrm>
            <a:off x="2338387" y="1071562"/>
            <a:ext cx="7515225" cy="4714875"/>
          </a:xfrm>
          <a:prstGeom prst="rect">
            <a:avLst/>
          </a:prstGeom>
        </p:spPr>
      </p:pic>
    </p:spTree>
    <p:extLst>
      <p:ext uri="{BB962C8B-B14F-4D97-AF65-F5344CB8AC3E}">
        <p14:creationId xmlns:p14="http://schemas.microsoft.com/office/powerpoint/2010/main" val="1687082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B3864-3421-460F-BCBA-7D3689BD537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E033E63-A91B-4DC5-BB2C-25355200A1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22626E4-6288-448D-84B4-25CBAB4150A0}"/>
              </a:ext>
            </a:extLst>
          </p:cNvPr>
          <p:cNvPicPr>
            <a:picLocks noChangeAspect="1"/>
          </p:cNvPicPr>
          <p:nvPr/>
        </p:nvPicPr>
        <p:blipFill>
          <a:blip r:embed="rId3"/>
          <a:stretch>
            <a:fillRect/>
          </a:stretch>
        </p:blipFill>
        <p:spPr>
          <a:xfrm>
            <a:off x="2438400" y="1190625"/>
            <a:ext cx="7315200" cy="4476750"/>
          </a:xfrm>
          <a:prstGeom prst="rect">
            <a:avLst/>
          </a:prstGeom>
        </p:spPr>
      </p:pic>
    </p:spTree>
    <p:extLst>
      <p:ext uri="{BB962C8B-B14F-4D97-AF65-F5344CB8AC3E}">
        <p14:creationId xmlns:p14="http://schemas.microsoft.com/office/powerpoint/2010/main" val="1784066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B3864-3421-460F-BCBA-7D3689BD537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E033E63-A91B-4DC5-BB2C-25355200A1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5360894-2687-4BDA-8EC4-9E1DAA263A1D}"/>
              </a:ext>
            </a:extLst>
          </p:cNvPr>
          <p:cNvPicPr>
            <a:picLocks noChangeAspect="1"/>
          </p:cNvPicPr>
          <p:nvPr/>
        </p:nvPicPr>
        <p:blipFill>
          <a:blip r:embed="rId3"/>
          <a:stretch>
            <a:fillRect/>
          </a:stretch>
        </p:blipFill>
        <p:spPr>
          <a:xfrm>
            <a:off x="2290762" y="1071562"/>
            <a:ext cx="7610475" cy="4714875"/>
          </a:xfrm>
          <a:prstGeom prst="rect">
            <a:avLst/>
          </a:prstGeom>
        </p:spPr>
      </p:pic>
    </p:spTree>
    <p:extLst>
      <p:ext uri="{BB962C8B-B14F-4D97-AF65-F5344CB8AC3E}">
        <p14:creationId xmlns:p14="http://schemas.microsoft.com/office/powerpoint/2010/main" val="160163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B3864-3421-460F-BCBA-7D3689BD537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E033E63-A91B-4DC5-BB2C-25355200A1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0C55E954-2438-4538-B72E-E61030EC5264}"/>
              </a:ext>
            </a:extLst>
          </p:cNvPr>
          <p:cNvPicPr>
            <a:picLocks noChangeAspect="1"/>
          </p:cNvPicPr>
          <p:nvPr/>
        </p:nvPicPr>
        <p:blipFill>
          <a:blip r:embed="rId3"/>
          <a:stretch>
            <a:fillRect/>
          </a:stretch>
        </p:blipFill>
        <p:spPr>
          <a:xfrm>
            <a:off x="2228850" y="1095375"/>
            <a:ext cx="7734300" cy="4667250"/>
          </a:xfrm>
          <a:prstGeom prst="rect">
            <a:avLst/>
          </a:prstGeom>
        </p:spPr>
      </p:pic>
    </p:spTree>
    <p:extLst>
      <p:ext uri="{BB962C8B-B14F-4D97-AF65-F5344CB8AC3E}">
        <p14:creationId xmlns:p14="http://schemas.microsoft.com/office/powerpoint/2010/main" val="802824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B3864-3421-460F-BCBA-7D3689BD537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E033E63-A91B-4DC5-BB2C-25355200A1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F31E776-A496-45D6-8D65-6823D54D76D8}"/>
              </a:ext>
            </a:extLst>
          </p:cNvPr>
          <p:cNvPicPr>
            <a:picLocks noChangeAspect="1"/>
          </p:cNvPicPr>
          <p:nvPr/>
        </p:nvPicPr>
        <p:blipFill>
          <a:blip r:embed="rId3"/>
          <a:stretch>
            <a:fillRect/>
          </a:stretch>
        </p:blipFill>
        <p:spPr>
          <a:xfrm>
            <a:off x="3263996" y="0"/>
            <a:ext cx="5664007" cy="6858000"/>
          </a:xfrm>
          <a:prstGeom prst="rect">
            <a:avLst/>
          </a:prstGeom>
        </p:spPr>
      </p:pic>
    </p:spTree>
    <p:extLst>
      <p:ext uri="{BB962C8B-B14F-4D97-AF65-F5344CB8AC3E}">
        <p14:creationId xmlns:p14="http://schemas.microsoft.com/office/powerpoint/2010/main" val="2476685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B3864-3421-460F-BCBA-7D3689BD537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E033E63-A91B-4DC5-BB2C-25355200A1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F89D0C65-37A2-49F1-B0B7-4FF070283FFA}"/>
              </a:ext>
            </a:extLst>
          </p:cNvPr>
          <p:cNvPicPr>
            <a:picLocks noChangeAspect="1"/>
          </p:cNvPicPr>
          <p:nvPr/>
        </p:nvPicPr>
        <p:blipFill>
          <a:blip r:embed="rId3"/>
          <a:stretch>
            <a:fillRect/>
          </a:stretch>
        </p:blipFill>
        <p:spPr>
          <a:xfrm>
            <a:off x="3228943" y="0"/>
            <a:ext cx="5734114" cy="6858000"/>
          </a:xfrm>
          <a:prstGeom prst="rect">
            <a:avLst/>
          </a:prstGeom>
        </p:spPr>
      </p:pic>
    </p:spTree>
    <p:extLst>
      <p:ext uri="{BB962C8B-B14F-4D97-AF65-F5344CB8AC3E}">
        <p14:creationId xmlns:p14="http://schemas.microsoft.com/office/powerpoint/2010/main" val="1567423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B3864-3421-460F-BCBA-7D3689BD537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E033E63-A91B-4DC5-BB2C-25355200A1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28979086-C6B2-427F-84C8-83C9501CDB83}"/>
              </a:ext>
            </a:extLst>
          </p:cNvPr>
          <p:cNvPicPr>
            <a:picLocks noChangeAspect="1"/>
          </p:cNvPicPr>
          <p:nvPr/>
        </p:nvPicPr>
        <p:blipFill>
          <a:blip r:embed="rId3"/>
          <a:stretch>
            <a:fillRect/>
          </a:stretch>
        </p:blipFill>
        <p:spPr>
          <a:xfrm>
            <a:off x="3235321" y="0"/>
            <a:ext cx="5721357" cy="6858000"/>
          </a:xfrm>
          <a:prstGeom prst="rect">
            <a:avLst/>
          </a:prstGeom>
        </p:spPr>
      </p:pic>
    </p:spTree>
    <p:extLst>
      <p:ext uri="{BB962C8B-B14F-4D97-AF65-F5344CB8AC3E}">
        <p14:creationId xmlns:p14="http://schemas.microsoft.com/office/powerpoint/2010/main" val="2680743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D28C77-8458-457A-A675-0A71B7A623E2}"/>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DECB9AC7-6D12-4908-B0F7-B53A0ED7CF6D}"/>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706C591B-6253-4861-9D2B-1D2C207D7230}"/>
              </a:ext>
            </a:extLst>
          </p:cNvPr>
          <p:cNvPicPr>
            <a:picLocks noChangeAspect="1"/>
          </p:cNvPicPr>
          <p:nvPr/>
        </p:nvPicPr>
        <p:blipFill>
          <a:blip r:embed="rId3"/>
          <a:stretch>
            <a:fillRect/>
          </a:stretch>
        </p:blipFill>
        <p:spPr>
          <a:xfrm>
            <a:off x="3286253" y="0"/>
            <a:ext cx="5619493" cy="6858000"/>
          </a:xfrm>
          <a:prstGeom prst="rect">
            <a:avLst/>
          </a:prstGeom>
        </p:spPr>
      </p:pic>
    </p:spTree>
    <p:extLst>
      <p:ext uri="{BB962C8B-B14F-4D97-AF65-F5344CB8AC3E}">
        <p14:creationId xmlns:p14="http://schemas.microsoft.com/office/powerpoint/2010/main" val="3992911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B3864-3421-460F-BCBA-7D3689BD537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E033E63-A91B-4DC5-BB2C-25355200A1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5B5FEFE1-C310-44EC-B6B7-A8704A86EB2E}"/>
              </a:ext>
            </a:extLst>
          </p:cNvPr>
          <p:cNvPicPr>
            <a:picLocks noChangeAspect="1"/>
          </p:cNvPicPr>
          <p:nvPr/>
        </p:nvPicPr>
        <p:blipFill>
          <a:blip r:embed="rId3"/>
          <a:stretch>
            <a:fillRect/>
          </a:stretch>
        </p:blipFill>
        <p:spPr>
          <a:xfrm>
            <a:off x="3230199" y="0"/>
            <a:ext cx="5731602" cy="6858000"/>
          </a:xfrm>
          <a:prstGeom prst="rect">
            <a:avLst/>
          </a:prstGeom>
        </p:spPr>
      </p:pic>
    </p:spTree>
    <p:extLst>
      <p:ext uri="{BB962C8B-B14F-4D97-AF65-F5344CB8AC3E}">
        <p14:creationId xmlns:p14="http://schemas.microsoft.com/office/powerpoint/2010/main" val="118384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6B3864-3421-460F-BCBA-7D3689BD537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E033E63-A91B-4DC5-BB2C-25355200A1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A232D31-56FF-41AD-9547-167DB4A7D6AE}"/>
              </a:ext>
            </a:extLst>
          </p:cNvPr>
          <p:cNvPicPr>
            <a:picLocks noChangeAspect="1"/>
          </p:cNvPicPr>
          <p:nvPr/>
        </p:nvPicPr>
        <p:blipFill>
          <a:blip r:embed="rId3"/>
          <a:stretch>
            <a:fillRect/>
          </a:stretch>
        </p:blipFill>
        <p:spPr>
          <a:xfrm>
            <a:off x="3219450" y="0"/>
            <a:ext cx="5753100" cy="6858000"/>
          </a:xfrm>
          <a:prstGeom prst="rect">
            <a:avLst/>
          </a:prstGeom>
        </p:spPr>
      </p:pic>
    </p:spTree>
    <p:extLst>
      <p:ext uri="{BB962C8B-B14F-4D97-AF65-F5344CB8AC3E}">
        <p14:creationId xmlns:p14="http://schemas.microsoft.com/office/powerpoint/2010/main" val="30132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EACED8-12C5-4C28-AFB5-0DC1B9FDA9D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5816F0E-2999-4BCC-9B9D-56AB94B9452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5C5C893-6C0E-474A-90C3-DF7A8A8D41C9}"/>
              </a:ext>
            </a:extLst>
          </p:cNvPr>
          <p:cNvPicPr>
            <a:picLocks noChangeAspect="1"/>
          </p:cNvPicPr>
          <p:nvPr/>
        </p:nvPicPr>
        <p:blipFill>
          <a:blip r:embed="rId3"/>
          <a:stretch>
            <a:fillRect/>
          </a:stretch>
        </p:blipFill>
        <p:spPr>
          <a:xfrm>
            <a:off x="3216862" y="0"/>
            <a:ext cx="5758276" cy="6858000"/>
          </a:xfrm>
          <a:prstGeom prst="rect">
            <a:avLst/>
          </a:prstGeom>
        </p:spPr>
      </p:pic>
    </p:spTree>
    <p:extLst>
      <p:ext uri="{BB962C8B-B14F-4D97-AF65-F5344CB8AC3E}">
        <p14:creationId xmlns:p14="http://schemas.microsoft.com/office/powerpoint/2010/main" val="2142052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2570693A-53A7-4A89-AE01-C8968B5CB398}"/>
              </a:ext>
            </a:extLst>
          </p:cNvPr>
          <p:cNvPicPr>
            <a:picLocks noChangeAspect="1"/>
          </p:cNvPicPr>
          <p:nvPr/>
        </p:nvPicPr>
        <p:blipFill>
          <a:blip r:embed="rId3"/>
          <a:stretch>
            <a:fillRect/>
          </a:stretch>
        </p:blipFill>
        <p:spPr>
          <a:xfrm>
            <a:off x="3260042" y="0"/>
            <a:ext cx="5671916" cy="6858000"/>
          </a:xfrm>
          <a:prstGeom prst="rect">
            <a:avLst/>
          </a:prstGeom>
        </p:spPr>
      </p:pic>
    </p:spTree>
    <p:extLst>
      <p:ext uri="{BB962C8B-B14F-4D97-AF65-F5344CB8AC3E}">
        <p14:creationId xmlns:p14="http://schemas.microsoft.com/office/powerpoint/2010/main" val="2662397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82CBB699-9C9B-4C71-8AE8-B45F90D5A7BC}"/>
              </a:ext>
            </a:extLst>
          </p:cNvPr>
          <p:cNvPicPr>
            <a:picLocks noChangeAspect="1"/>
          </p:cNvPicPr>
          <p:nvPr/>
        </p:nvPicPr>
        <p:blipFill>
          <a:blip r:embed="rId3"/>
          <a:stretch>
            <a:fillRect/>
          </a:stretch>
        </p:blipFill>
        <p:spPr>
          <a:xfrm>
            <a:off x="3226993" y="0"/>
            <a:ext cx="5738013" cy="6858000"/>
          </a:xfrm>
          <a:prstGeom prst="rect">
            <a:avLst/>
          </a:prstGeom>
        </p:spPr>
      </p:pic>
    </p:spTree>
    <p:extLst>
      <p:ext uri="{BB962C8B-B14F-4D97-AF65-F5344CB8AC3E}">
        <p14:creationId xmlns:p14="http://schemas.microsoft.com/office/powerpoint/2010/main" val="3491645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4F505544-4B68-4E50-BED5-00C06AEA592D}"/>
              </a:ext>
            </a:extLst>
          </p:cNvPr>
          <p:cNvPicPr>
            <a:picLocks noChangeAspect="1"/>
          </p:cNvPicPr>
          <p:nvPr/>
        </p:nvPicPr>
        <p:blipFill>
          <a:blip r:embed="rId3"/>
          <a:stretch>
            <a:fillRect/>
          </a:stretch>
        </p:blipFill>
        <p:spPr>
          <a:xfrm>
            <a:off x="3240411" y="0"/>
            <a:ext cx="5711177" cy="6858000"/>
          </a:xfrm>
          <a:prstGeom prst="rect">
            <a:avLst/>
          </a:prstGeom>
        </p:spPr>
      </p:pic>
    </p:spTree>
    <p:extLst>
      <p:ext uri="{BB962C8B-B14F-4D97-AF65-F5344CB8AC3E}">
        <p14:creationId xmlns:p14="http://schemas.microsoft.com/office/powerpoint/2010/main" val="2396818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49EF9A0D-5E21-467F-95D1-A1766CF3AD03}"/>
              </a:ext>
            </a:extLst>
          </p:cNvPr>
          <p:cNvPicPr>
            <a:picLocks noChangeAspect="1"/>
          </p:cNvPicPr>
          <p:nvPr/>
        </p:nvPicPr>
        <p:blipFill>
          <a:blip r:embed="rId3"/>
          <a:stretch>
            <a:fillRect/>
          </a:stretch>
        </p:blipFill>
        <p:spPr>
          <a:xfrm>
            <a:off x="0" y="609600"/>
            <a:ext cx="12192000" cy="5638800"/>
          </a:xfrm>
          <a:prstGeom prst="rect">
            <a:avLst/>
          </a:prstGeom>
        </p:spPr>
      </p:pic>
    </p:spTree>
    <p:extLst>
      <p:ext uri="{BB962C8B-B14F-4D97-AF65-F5344CB8AC3E}">
        <p14:creationId xmlns:p14="http://schemas.microsoft.com/office/powerpoint/2010/main" val="1926375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25D51D0-BC27-49F8-80B0-076958AB163E}"/>
              </a:ext>
            </a:extLst>
          </p:cNvPr>
          <p:cNvSpPr>
            <a:spLocks noGrp="1"/>
          </p:cNvSpPr>
          <p:nvPr>
            <p:ph idx="1"/>
          </p:nvPr>
        </p:nvSpPr>
        <p:spPr>
          <a:xfrm>
            <a:off x="1097280" y="1959429"/>
            <a:ext cx="10058400" cy="7511142"/>
          </a:xfrm>
        </p:spPr>
        <p:txBody>
          <a:bodyPr>
            <a:normAutofit/>
          </a:bodyPr>
          <a:lstStyle/>
          <a:p>
            <a:pPr marL="0" indent="0">
              <a:buNone/>
            </a:pPr>
            <a:r>
              <a:rPr lang="en-US" altLang="ko-KR" dirty="0"/>
              <a:t>If, </a:t>
            </a:r>
            <a:r>
              <a:rPr lang="en-US" altLang="ko-KR" dirty="0" err="1"/>
              <a:t>Elif</a:t>
            </a:r>
            <a:r>
              <a:rPr lang="en-US" altLang="ko-KR" dirty="0"/>
              <a:t>, Else</a:t>
            </a:r>
          </a:p>
          <a:p>
            <a:pPr marL="0" indent="0">
              <a:buNone/>
            </a:pPr>
            <a:r>
              <a:rPr lang="en-US" altLang="ko-KR" dirty="0"/>
              <a:t>In addition to the </a:t>
            </a:r>
            <a:r>
              <a:rPr lang="en-US" altLang="ko-KR" dirty="0">
                <a:solidFill>
                  <a:srgbClr val="FF0000"/>
                </a:solidFill>
              </a:rPr>
              <a:t>if</a:t>
            </a:r>
            <a:r>
              <a:rPr lang="en-US" altLang="ko-KR" dirty="0"/>
              <a:t> clause, there are two other optional clauses often used with an </a:t>
            </a:r>
            <a:r>
              <a:rPr lang="en-US" altLang="ko-KR" dirty="0">
                <a:solidFill>
                  <a:srgbClr val="FF0000"/>
                </a:solidFill>
              </a:rPr>
              <a:t>if</a:t>
            </a:r>
            <a:r>
              <a:rPr lang="en-US" altLang="ko-KR" dirty="0"/>
              <a:t> statement. Example:</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p:txBody>
      </p:sp>
    </p:spTree>
    <p:extLst>
      <p:ext uri="{BB962C8B-B14F-4D97-AF65-F5344CB8AC3E}">
        <p14:creationId xmlns:p14="http://schemas.microsoft.com/office/powerpoint/2010/main" val="543008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25D51D0-BC27-49F8-80B0-076958AB163E}"/>
              </a:ext>
            </a:extLst>
          </p:cNvPr>
          <p:cNvSpPr>
            <a:spLocks noGrp="1"/>
          </p:cNvSpPr>
          <p:nvPr>
            <p:ph idx="1"/>
          </p:nvPr>
        </p:nvSpPr>
        <p:spPr>
          <a:xfrm>
            <a:off x="1097280" y="571499"/>
            <a:ext cx="10058400" cy="5878287"/>
          </a:xfrm>
        </p:spPr>
        <p:txBody>
          <a:bodyPr>
            <a:normAutofit/>
          </a:bodyPr>
          <a:lstStyle/>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r>
              <a:rPr lang="en-US" altLang="ko-KR" dirty="0">
                <a:solidFill>
                  <a:srgbClr val="FF0000"/>
                </a:solidFill>
              </a:rPr>
              <a:t>if</a:t>
            </a:r>
            <a:r>
              <a:rPr lang="en-US" altLang="ko-KR" dirty="0"/>
              <a:t>: An </a:t>
            </a:r>
            <a:r>
              <a:rPr lang="en-US" altLang="ko-KR" dirty="0">
                <a:solidFill>
                  <a:srgbClr val="FF0000"/>
                </a:solidFill>
              </a:rPr>
              <a:t>if</a:t>
            </a:r>
            <a:r>
              <a:rPr lang="en-US" altLang="ko-KR" dirty="0"/>
              <a:t> statement must always start with an </a:t>
            </a:r>
            <a:r>
              <a:rPr lang="en-US" altLang="ko-KR" dirty="0">
                <a:solidFill>
                  <a:srgbClr val="FF0000"/>
                </a:solidFill>
              </a:rPr>
              <a:t>if</a:t>
            </a:r>
            <a:r>
              <a:rPr lang="en-US" altLang="ko-KR" dirty="0"/>
              <a:t> clause, which contains the first condition that is checked. If this evaluates to True, Python runs the code indented in this </a:t>
            </a:r>
            <a:r>
              <a:rPr lang="en-US" altLang="ko-KR" dirty="0">
                <a:solidFill>
                  <a:srgbClr val="FF0000"/>
                </a:solidFill>
              </a:rPr>
              <a:t>if</a:t>
            </a:r>
            <a:r>
              <a:rPr lang="en-US" altLang="ko-KR" dirty="0"/>
              <a:t> block and then skips to the rest of the code after the </a:t>
            </a:r>
            <a:r>
              <a:rPr lang="en-US" altLang="ko-KR" dirty="0">
                <a:solidFill>
                  <a:srgbClr val="FF0000"/>
                </a:solidFill>
              </a:rPr>
              <a:t>if</a:t>
            </a:r>
            <a:r>
              <a:rPr lang="en-US" altLang="ko-KR" dirty="0"/>
              <a:t> statement.</a:t>
            </a:r>
          </a:p>
          <a:p>
            <a:pPr marL="0" indent="0">
              <a:buNone/>
            </a:pPr>
            <a:r>
              <a:rPr lang="en-US" altLang="ko-KR" dirty="0" err="1">
                <a:solidFill>
                  <a:srgbClr val="FF0000"/>
                </a:solidFill>
              </a:rPr>
              <a:t>elif</a:t>
            </a:r>
            <a:r>
              <a:rPr lang="en-US" altLang="ko-KR" dirty="0"/>
              <a:t>: An </a:t>
            </a:r>
            <a:r>
              <a:rPr lang="en-US" altLang="ko-KR" dirty="0" err="1">
                <a:solidFill>
                  <a:srgbClr val="FF0000"/>
                </a:solidFill>
              </a:rPr>
              <a:t>elif</a:t>
            </a:r>
            <a:r>
              <a:rPr lang="en-US" altLang="ko-KR" dirty="0"/>
              <a:t> clause is used to check for an additional condition if the conditions in the previous clauses in the </a:t>
            </a:r>
            <a:r>
              <a:rPr lang="en-US" altLang="ko-KR" dirty="0">
                <a:solidFill>
                  <a:srgbClr val="FF0000"/>
                </a:solidFill>
              </a:rPr>
              <a:t>if</a:t>
            </a:r>
            <a:r>
              <a:rPr lang="en-US" altLang="ko-KR" dirty="0"/>
              <a:t> statement evaluate to False. As you can see in the example, you can have multiple </a:t>
            </a:r>
            <a:r>
              <a:rPr lang="en-US" altLang="ko-KR" dirty="0" err="1">
                <a:solidFill>
                  <a:srgbClr val="FF0000"/>
                </a:solidFill>
              </a:rPr>
              <a:t>elif</a:t>
            </a:r>
            <a:r>
              <a:rPr lang="en-US" altLang="ko-KR" dirty="0"/>
              <a:t> blocks to handle different situations.</a:t>
            </a:r>
          </a:p>
          <a:p>
            <a:pPr marL="0" indent="0">
              <a:buNone/>
            </a:pPr>
            <a:r>
              <a:rPr lang="en-US" altLang="ko-KR" dirty="0">
                <a:solidFill>
                  <a:srgbClr val="FF0000"/>
                </a:solidFill>
              </a:rPr>
              <a:t>else</a:t>
            </a:r>
            <a:r>
              <a:rPr lang="en-US" altLang="ko-KR" dirty="0"/>
              <a:t>: Last is the </a:t>
            </a:r>
            <a:r>
              <a:rPr lang="en-US" altLang="ko-KR" dirty="0">
                <a:solidFill>
                  <a:srgbClr val="FF0000"/>
                </a:solidFill>
              </a:rPr>
              <a:t>else</a:t>
            </a:r>
            <a:r>
              <a:rPr lang="en-US" altLang="ko-KR" dirty="0"/>
              <a:t> clause, which must come at the end of an </a:t>
            </a:r>
            <a:r>
              <a:rPr lang="en-US" altLang="ko-KR" dirty="0">
                <a:solidFill>
                  <a:srgbClr val="FF0000"/>
                </a:solidFill>
              </a:rPr>
              <a:t>if</a:t>
            </a:r>
            <a:r>
              <a:rPr lang="en-US" altLang="ko-KR" dirty="0"/>
              <a:t> statement if used. This clause doesn't require a condition. The code in an </a:t>
            </a:r>
            <a:r>
              <a:rPr lang="en-US" altLang="ko-KR" dirty="0">
                <a:solidFill>
                  <a:srgbClr val="FF0000"/>
                </a:solidFill>
              </a:rPr>
              <a:t>else</a:t>
            </a:r>
            <a:r>
              <a:rPr lang="en-US" altLang="ko-KR" dirty="0"/>
              <a:t> block is run if all conditions above that in the </a:t>
            </a:r>
            <a:r>
              <a:rPr lang="en-US" altLang="ko-KR" dirty="0">
                <a:solidFill>
                  <a:srgbClr val="FF0000"/>
                </a:solidFill>
              </a:rPr>
              <a:t>if </a:t>
            </a:r>
            <a:r>
              <a:rPr lang="en-US" altLang="ko-KR" dirty="0"/>
              <a:t>statement evaluate to False.</a:t>
            </a:r>
            <a:endParaRPr lang="ko-KR" altLang="en-US" dirty="0"/>
          </a:p>
        </p:txBody>
      </p:sp>
      <p:pic>
        <p:nvPicPr>
          <p:cNvPr id="2" name="그림 1">
            <a:extLst>
              <a:ext uri="{FF2B5EF4-FFF2-40B4-BE49-F238E27FC236}">
                <a16:creationId xmlns:a16="http://schemas.microsoft.com/office/drawing/2014/main" id="{0B3C3C18-0DE4-4483-8815-D3400F15BDC8}"/>
              </a:ext>
            </a:extLst>
          </p:cNvPr>
          <p:cNvPicPr>
            <a:picLocks noChangeAspect="1"/>
          </p:cNvPicPr>
          <p:nvPr/>
        </p:nvPicPr>
        <p:blipFill>
          <a:blip r:embed="rId3"/>
          <a:stretch>
            <a:fillRect/>
          </a:stretch>
        </p:blipFill>
        <p:spPr>
          <a:xfrm>
            <a:off x="1097280" y="571499"/>
            <a:ext cx="7467600" cy="2457450"/>
          </a:xfrm>
          <a:prstGeom prst="rect">
            <a:avLst/>
          </a:prstGeom>
        </p:spPr>
      </p:pic>
    </p:spTree>
    <p:extLst>
      <p:ext uri="{BB962C8B-B14F-4D97-AF65-F5344CB8AC3E}">
        <p14:creationId xmlns:p14="http://schemas.microsoft.com/office/powerpoint/2010/main" val="2643881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030E21-C978-4A95-B3CE-5EA360B62E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F11D280-A615-4B26-9474-9E3F9B2313D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354E8F13-B65A-4727-98CF-9946029A9774}"/>
              </a:ext>
            </a:extLst>
          </p:cNvPr>
          <p:cNvPicPr>
            <a:picLocks noChangeAspect="1"/>
          </p:cNvPicPr>
          <p:nvPr/>
        </p:nvPicPr>
        <p:blipFill>
          <a:blip r:embed="rId3"/>
          <a:stretch>
            <a:fillRect/>
          </a:stretch>
        </p:blipFill>
        <p:spPr>
          <a:xfrm>
            <a:off x="2447925" y="466725"/>
            <a:ext cx="7296150" cy="5924550"/>
          </a:xfrm>
          <a:prstGeom prst="rect">
            <a:avLst/>
          </a:prstGeom>
        </p:spPr>
      </p:pic>
    </p:spTree>
    <p:extLst>
      <p:ext uri="{BB962C8B-B14F-4D97-AF65-F5344CB8AC3E}">
        <p14:creationId xmlns:p14="http://schemas.microsoft.com/office/powerpoint/2010/main" val="355095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915E04-A4A4-4445-8B4A-D3D8A565E761}"/>
              </a:ext>
            </a:extLst>
          </p:cNvPr>
          <p:cNvSpPr>
            <a:spLocks noGrp="1"/>
          </p:cNvSpPr>
          <p:nvPr>
            <p:ph type="title"/>
          </p:nvPr>
        </p:nvSpPr>
        <p:spPr/>
        <p:txBody>
          <a:bodyPr/>
          <a:lstStyle/>
          <a:p>
            <a:r>
              <a:rPr lang="en-US" altLang="ko-KR" dirty="0"/>
              <a:t>02. Conditional Statements</a:t>
            </a:r>
            <a:endParaRPr lang="ko-KR" altLang="en-US" dirty="0"/>
          </a:p>
        </p:txBody>
      </p:sp>
      <p:sp>
        <p:nvSpPr>
          <p:cNvPr id="3" name="내용 개체 틀 2">
            <a:extLst>
              <a:ext uri="{FF2B5EF4-FFF2-40B4-BE49-F238E27FC236}">
                <a16:creationId xmlns:a16="http://schemas.microsoft.com/office/drawing/2014/main" id="{949BFEB6-A98D-4D0E-9C86-35C330890BEA}"/>
              </a:ext>
            </a:extLst>
          </p:cNvPr>
          <p:cNvSpPr>
            <a:spLocks noGrp="1"/>
          </p:cNvSpPr>
          <p:nvPr>
            <p:ph idx="1"/>
          </p:nvPr>
        </p:nvSpPr>
        <p:spPr>
          <a:xfrm>
            <a:off x="1097280" y="1845734"/>
            <a:ext cx="10058400" cy="4023360"/>
          </a:xfrm>
        </p:spPr>
        <p:txBody>
          <a:bodyPr/>
          <a:lstStyle/>
          <a:p>
            <a:endParaRPr lang="ko-KR" altLang="en-US" dirty="0"/>
          </a:p>
        </p:txBody>
      </p:sp>
    </p:spTree>
    <p:extLst>
      <p:ext uri="{BB962C8B-B14F-4D97-AF65-F5344CB8AC3E}">
        <p14:creationId xmlns:p14="http://schemas.microsoft.com/office/powerpoint/2010/main" val="278904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030E21-C978-4A95-B3CE-5EA360B62E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F11D280-A615-4B26-9474-9E3F9B2313D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AE2C4F30-2B9B-4270-A9ED-654BF1E443D5}"/>
              </a:ext>
            </a:extLst>
          </p:cNvPr>
          <p:cNvPicPr>
            <a:picLocks noChangeAspect="1"/>
          </p:cNvPicPr>
          <p:nvPr/>
        </p:nvPicPr>
        <p:blipFill>
          <a:blip r:embed="rId3"/>
          <a:stretch>
            <a:fillRect/>
          </a:stretch>
        </p:blipFill>
        <p:spPr>
          <a:xfrm>
            <a:off x="2281237" y="314325"/>
            <a:ext cx="7629525" cy="6229350"/>
          </a:xfrm>
          <a:prstGeom prst="rect">
            <a:avLst/>
          </a:prstGeom>
        </p:spPr>
      </p:pic>
    </p:spTree>
    <p:extLst>
      <p:ext uri="{BB962C8B-B14F-4D97-AF65-F5344CB8AC3E}">
        <p14:creationId xmlns:p14="http://schemas.microsoft.com/office/powerpoint/2010/main" val="4015295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030E21-C978-4A95-B3CE-5EA360B62E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F11D280-A615-4B26-9474-9E3F9B2313D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2BCCB4D7-8F8D-4CE9-A3FE-FE1D43EA037C}"/>
              </a:ext>
            </a:extLst>
          </p:cNvPr>
          <p:cNvPicPr>
            <a:picLocks noChangeAspect="1"/>
          </p:cNvPicPr>
          <p:nvPr/>
        </p:nvPicPr>
        <p:blipFill>
          <a:blip r:embed="rId3"/>
          <a:stretch>
            <a:fillRect/>
          </a:stretch>
        </p:blipFill>
        <p:spPr>
          <a:xfrm>
            <a:off x="2366962" y="319087"/>
            <a:ext cx="7458075" cy="6219825"/>
          </a:xfrm>
          <a:prstGeom prst="rect">
            <a:avLst/>
          </a:prstGeom>
        </p:spPr>
      </p:pic>
    </p:spTree>
    <p:extLst>
      <p:ext uri="{BB962C8B-B14F-4D97-AF65-F5344CB8AC3E}">
        <p14:creationId xmlns:p14="http://schemas.microsoft.com/office/powerpoint/2010/main" val="304493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030E21-C978-4A95-B3CE-5EA360B62E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F11D280-A615-4B26-9474-9E3F9B2313D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B9F093E-79FB-4BE3-9694-2E12DA26D3B4}"/>
              </a:ext>
            </a:extLst>
          </p:cNvPr>
          <p:cNvPicPr>
            <a:picLocks noChangeAspect="1"/>
          </p:cNvPicPr>
          <p:nvPr/>
        </p:nvPicPr>
        <p:blipFill>
          <a:blip r:embed="rId3"/>
          <a:stretch>
            <a:fillRect/>
          </a:stretch>
        </p:blipFill>
        <p:spPr>
          <a:xfrm>
            <a:off x="2257425" y="200025"/>
            <a:ext cx="7677150" cy="6457950"/>
          </a:xfrm>
          <a:prstGeom prst="rect">
            <a:avLst/>
          </a:prstGeom>
        </p:spPr>
      </p:pic>
    </p:spTree>
    <p:extLst>
      <p:ext uri="{BB962C8B-B14F-4D97-AF65-F5344CB8AC3E}">
        <p14:creationId xmlns:p14="http://schemas.microsoft.com/office/powerpoint/2010/main" val="2553035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030E21-C978-4A95-B3CE-5EA360B62E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F11D280-A615-4B26-9474-9E3F9B2313D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A0643B3E-C2D3-4E62-99B7-A3D6880BDB77}"/>
              </a:ext>
            </a:extLst>
          </p:cNvPr>
          <p:cNvPicPr>
            <a:picLocks noChangeAspect="1"/>
          </p:cNvPicPr>
          <p:nvPr/>
        </p:nvPicPr>
        <p:blipFill>
          <a:blip r:embed="rId3"/>
          <a:stretch>
            <a:fillRect/>
          </a:stretch>
        </p:blipFill>
        <p:spPr>
          <a:xfrm>
            <a:off x="2290762" y="252412"/>
            <a:ext cx="7610475" cy="6353175"/>
          </a:xfrm>
          <a:prstGeom prst="rect">
            <a:avLst/>
          </a:prstGeom>
        </p:spPr>
      </p:pic>
    </p:spTree>
    <p:extLst>
      <p:ext uri="{BB962C8B-B14F-4D97-AF65-F5344CB8AC3E}">
        <p14:creationId xmlns:p14="http://schemas.microsoft.com/office/powerpoint/2010/main" val="2408625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030E21-C978-4A95-B3CE-5EA360B62E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F11D280-A615-4B26-9474-9E3F9B2313D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DFA58B79-FABF-4DDD-83FD-FA048BB54683}"/>
              </a:ext>
            </a:extLst>
          </p:cNvPr>
          <p:cNvPicPr>
            <a:picLocks noChangeAspect="1"/>
          </p:cNvPicPr>
          <p:nvPr/>
        </p:nvPicPr>
        <p:blipFill>
          <a:blip r:embed="rId3"/>
          <a:stretch>
            <a:fillRect/>
          </a:stretch>
        </p:blipFill>
        <p:spPr>
          <a:xfrm>
            <a:off x="2171700" y="157162"/>
            <a:ext cx="7848600" cy="6543675"/>
          </a:xfrm>
          <a:prstGeom prst="rect">
            <a:avLst/>
          </a:prstGeom>
        </p:spPr>
      </p:pic>
    </p:spTree>
    <p:extLst>
      <p:ext uri="{BB962C8B-B14F-4D97-AF65-F5344CB8AC3E}">
        <p14:creationId xmlns:p14="http://schemas.microsoft.com/office/powerpoint/2010/main" val="3977579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25D51D0-BC27-49F8-80B0-076958AB163E}"/>
              </a:ext>
            </a:extLst>
          </p:cNvPr>
          <p:cNvSpPr>
            <a:spLocks noGrp="1"/>
          </p:cNvSpPr>
          <p:nvPr>
            <p:ph idx="1"/>
          </p:nvPr>
        </p:nvSpPr>
        <p:spPr>
          <a:xfrm>
            <a:off x="1097280" y="571499"/>
            <a:ext cx="10058400" cy="5878287"/>
          </a:xfrm>
        </p:spPr>
        <p:txBody>
          <a:bodyPr>
            <a:normAutofit/>
          </a:bodyPr>
          <a:lstStyle/>
          <a:p>
            <a:pPr marL="0" indent="0">
              <a:buNone/>
            </a:pPr>
            <a:endParaRPr lang="en-US" altLang="ko-KR" dirty="0"/>
          </a:p>
          <a:p>
            <a:pPr marL="0" indent="0">
              <a:buNone/>
            </a:pPr>
            <a:endParaRPr lang="en-US" altLang="ko-KR" dirty="0"/>
          </a:p>
          <a:p>
            <a:pPr marL="0" indent="0">
              <a:buNone/>
            </a:pPr>
            <a:endParaRPr lang="en-US" altLang="ko-KR" dirty="0"/>
          </a:p>
          <a:p>
            <a:pPr marL="0" indent="0">
              <a:buNone/>
            </a:pPr>
            <a:r>
              <a:rPr lang="en-US" altLang="ko-KR" dirty="0"/>
              <a:t>Indentation</a:t>
            </a:r>
          </a:p>
          <a:p>
            <a:pPr marL="0" indent="0">
              <a:buNone/>
            </a:pPr>
            <a:r>
              <a:rPr lang="en-US" altLang="ko-KR" dirty="0"/>
              <a:t>Some other languages use braces to show where blocks of code begin and end. In Python we use indentation to enclose blocks of code. For example, </a:t>
            </a:r>
            <a:r>
              <a:rPr lang="en-US" altLang="ko-KR" dirty="0">
                <a:solidFill>
                  <a:srgbClr val="FF0000"/>
                </a:solidFill>
              </a:rPr>
              <a:t>if </a:t>
            </a:r>
            <a:r>
              <a:rPr lang="en-US" altLang="ko-KR" dirty="0"/>
              <a:t>statements use indentation to tell Python what code is inside and outside of different clauses.</a:t>
            </a:r>
          </a:p>
          <a:p>
            <a:pPr marL="0" indent="0">
              <a:buNone/>
            </a:pPr>
            <a:endParaRPr lang="en-US" altLang="ko-KR" dirty="0"/>
          </a:p>
          <a:p>
            <a:pPr marL="0" indent="0">
              <a:buNone/>
            </a:pPr>
            <a:r>
              <a:rPr lang="en-US" altLang="ko-KR" dirty="0"/>
              <a:t>In Python, indents conventionally come in multiples of four spaces. Be strict about following this convention, because changing the indentation can completely change the meaning of the code. If you are working on a team of Python programmers, it's important that everyone follows the same indentation convention!</a:t>
            </a:r>
          </a:p>
        </p:txBody>
      </p:sp>
    </p:spTree>
    <p:extLst>
      <p:ext uri="{BB962C8B-B14F-4D97-AF65-F5344CB8AC3E}">
        <p14:creationId xmlns:p14="http://schemas.microsoft.com/office/powerpoint/2010/main" val="2003964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915E04-A4A4-4445-8B4A-D3D8A565E761}"/>
              </a:ext>
            </a:extLst>
          </p:cNvPr>
          <p:cNvSpPr>
            <a:spLocks noGrp="1"/>
          </p:cNvSpPr>
          <p:nvPr>
            <p:ph type="title"/>
          </p:nvPr>
        </p:nvSpPr>
        <p:spPr/>
        <p:txBody>
          <a:bodyPr/>
          <a:lstStyle/>
          <a:p>
            <a:r>
              <a:rPr lang="en-US" altLang="ko-KR" dirty="0"/>
              <a:t>03. Conditional Statements Quiz</a:t>
            </a:r>
            <a:endParaRPr lang="ko-KR" altLang="en-US" dirty="0"/>
          </a:p>
        </p:txBody>
      </p:sp>
      <p:sp>
        <p:nvSpPr>
          <p:cNvPr id="7" name="내용 개체 틀 6">
            <a:extLst>
              <a:ext uri="{FF2B5EF4-FFF2-40B4-BE49-F238E27FC236}">
                <a16:creationId xmlns:a16="http://schemas.microsoft.com/office/drawing/2014/main" id="{0C42506E-A9D6-40DD-B25B-3D7818EDC12C}"/>
              </a:ext>
            </a:extLst>
          </p:cNvPr>
          <p:cNvSpPr>
            <a:spLocks noGrp="1"/>
          </p:cNvSpPr>
          <p:nvPr>
            <p:ph idx="1"/>
          </p:nvPr>
        </p:nvSpPr>
        <p:spPr/>
        <p:txBody>
          <a:bodyPr/>
          <a:lstStyle/>
          <a:p>
            <a:endParaRPr lang="ko-KR" altLang="en-US" dirty="0"/>
          </a:p>
        </p:txBody>
      </p:sp>
    </p:spTree>
    <p:extLst>
      <p:ext uri="{BB962C8B-B14F-4D97-AF65-F5344CB8AC3E}">
        <p14:creationId xmlns:p14="http://schemas.microsoft.com/office/powerpoint/2010/main" val="1216675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5824419C-1DA6-4DD5-93E1-F43ACFD5558D}"/>
              </a:ext>
            </a:extLst>
          </p:cNvPr>
          <p:cNvSpPr>
            <a:spLocks noGrp="1"/>
          </p:cNvSpPr>
          <p:nvPr>
            <p:ph idx="1"/>
          </p:nvPr>
        </p:nvSpPr>
        <p:spPr>
          <a:xfrm>
            <a:off x="1097280" y="81642"/>
            <a:ext cx="10058400" cy="6408110"/>
          </a:xfrm>
        </p:spPr>
        <p:txBody>
          <a:bodyPr/>
          <a:lstStyle/>
          <a:p>
            <a:r>
              <a:rPr lang="en-US" altLang="ko-KR" dirty="0"/>
              <a:t>QUESTION 1</a:t>
            </a:r>
          </a:p>
          <a:p>
            <a:r>
              <a:rPr lang="en-US" altLang="ko-KR" dirty="0"/>
              <a:t>Write an </a:t>
            </a:r>
            <a:r>
              <a:rPr lang="en-US" altLang="ko-KR" dirty="0">
                <a:solidFill>
                  <a:srgbClr val="FF0000"/>
                </a:solidFill>
              </a:rPr>
              <a:t>if</a:t>
            </a:r>
            <a:r>
              <a:rPr lang="en-US" altLang="ko-KR" dirty="0"/>
              <a:t> statement that lets a competitor know which of these prizes they won based on the number of points they scored, which is stored in the integer variable </a:t>
            </a:r>
            <a:r>
              <a:rPr lang="en-US" altLang="ko-KR" dirty="0">
                <a:solidFill>
                  <a:srgbClr val="FF0000"/>
                </a:solidFill>
              </a:rPr>
              <a:t>points</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All of the lower and upper bounds here are inclusive, and </a:t>
            </a:r>
            <a:r>
              <a:rPr lang="en-US" altLang="ko-KR" dirty="0">
                <a:solidFill>
                  <a:srgbClr val="FF0000"/>
                </a:solidFill>
              </a:rPr>
              <a:t>points</a:t>
            </a:r>
            <a:r>
              <a:rPr lang="en-US" altLang="ko-KR" dirty="0"/>
              <a:t> can only take on positive integer values up to 200.</a:t>
            </a:r>
          </a:p>
          <a:p>
            <a:r>
              <a:rPr lang="en-US" altLang="ko-KR" dirty="0"/>
              <a:t>In your </a:t>
            </a:r>
            <a:r>
              <a:rPr lang="en-US" altLang="ko-KR" dirty="0">
                <a:solidFill>
                  <a:srgbClr val="FF0000"/>
                </a:solidFill>
              </a:rPr>
              <a:t>if</a:t>
            </a:r>
            <a:r>
              <a:rPr lang="en-US" altLang="ko-KR" dirty="0"/>
              <a:t> statement, assign the </a:t>
            </a:r>
            <a:r>
              <a:rPr lang="en-US" altLang="ko-KR" dirty="0">
                <a:solidFill>
                  <a:srgbClr val="FF0000"/>
                </a:solidFill>
              </a:rPr>
              <a:t>result</a:t>
            </a:r>
            <a:r>
              <a:rPr lang="en-US" altLang="ko-KR" dirty="0"/>
              <a:t> variable to a string holding the appropriate message based on the value of </a:t>
            </a:r>
            <a:r>
              <a:rPr lang="en-US" altLang="ko-KR" dirty="0">
                <a:solidFill>
                  <a:srgbClr val="FF0000"/>
                </a:solidFill>
              </a:rPr>
              <a:t>points</a:t>
            </a:r>
            <a:r>
              <a:rPr lang="en-US" altLang="ko-KR" dirty="0"/>
              <a:t>. If they’ve won a prize, the message should state </a:t>
            </a:r>
            <a:r>
              <a:rPr lang="en-US" altLang="ko-KR" dirty="0">
                <a:solidFill>
                  <a:srgbClr val="FF0000"/>
                </a:solidFill>
              </a:rPr>
              <a:t>“Congratulations! You won a [prize name]!” </a:t>
            </a:r>
            <a:r>
              <a:rPr lang="en-US" altLang="ko-KR" dirty="0"/>
              <a:t>with the prize name. If there’s no prize, the message should state </a:t>
            </a:r>
            <a:r>
              <a:rPr lang="en-US" altLang="ko-KR" dirty="0">
                <a:solidFill>
                  <a:srgbClr val="FF0000"/>
                </a:solidFill>
              </a:rPr>
              <a:t>“Oh dear, no prize this time.”</a:t>
            </a:r>
          </a:p>
          <a:p>
            <a:r>
              <a:rPr lang="en-US" altLang="ko-KR" dirty="0"/>
              <a:t>When you submit your answer, only use the original input of </a:t>
            </a:r>
            <a:r>
              <a:rPr lang="en-US" altLang="ko-KR" dirty="0">
                <a:solidFill>
                  <a:srgbClr val="FF0000"/>
                </a:solidFill>
              </a:rPr>
              <a:t>points = 174.</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pic>
        <p:nvPicPr>
          <p:cNvPr id="5" name="그림 4">
            <a:extLst>
              <a:ext uri="{FF2B5EF4-FFF2-40B4-BE49-F238E27FC236}">
                <a16:creationId xmlns:a16="http://schemas.microsoft.com/office/drawing/2014/main" id="{5DB5DB15-3E40-4D21-B08E-FAAD1A9848A8}"/>
              </a:ext>
            </a:extLst>
          </p:cNvPr>
          <p:cNvPicPr>
            <a:picLocks noChangeAspect="1"/>
          </p:cNvPicPr>
          <p:nvPr/>
        </p:nvPicPr>
        <p:blipFill>
          <a:blip r:embed="rId2"/>
          <a:stretch>
            <a:fillRect/>
          </a:stretch>
        </p:blipFill>
        <p:spPr>
          <a:xfrm>
            <a:off x="1097280" y="1332140"/>
            <a:ext cx="3152775" cy="2495550"/>
          </a:xfrm>
          <a:prstGeom prst="rect">
            <a:avLst/>
          </a:prstGeom>
        </p:spPr>
      </p:pic>
    </p:spTree>
    <p:extLst>
      <p:ext uri="{BB962C8B-B14F-4D97-AF65-F5344CB8AC3E}">
        <p14:creationId xmlns:p14="http://schemas.microsoft.com/office/powerpoint/2010/main" val="566736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7326E7-5364-4A19-B069-717AF7A33A89}"/>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9DCDECD-FDCA-420E-8729-DE9EA72C2C9A}"/>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3B1342B8-FACB-4C6B-97E9-FBE292AD74A3}"/>
              </a:ext>
            </a:extLst>
          </p:cNvPr>
          <p:cNvPicPr>
            <a:picLocks noChangeAspect="1"/>
          </p:cNvPicPr>
          <p:nvPr/>
        </p:nvPicPr>
        <p:blipFill>
          <a:blip r:embed="rId2"/>
          <a:stretch>
            <a:fillRect/>
          </a:stretch>
        </p:blipFill>
        <p:spPr>
          <a:xfrm>
            <a:off x="1064622" y="2416628"/>
            <a:ext cx="10123715" cy="2024743"/>
          </a:xfrm>
          <a:prstGeom prst="rect">
            <a:avLst/>
          </a:prstGeom>
        </p:spPr>
      </p:pic>
    </p:spTree>
    <p:extLst>
      <p:ext uri="{BB962C8B-B14F-4D97-AF65-F5344CB8AC3E}">
        <p14:creationId xmlns:p14="http://schemas.microsoft.com/office/powerpoint/2010/main" val="968370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9634B914-A090-4DA4-82FF-6BF909EF303A}"/>
              </a:ext>
            </a:extLst>
          </p:cNvPr>
          <p:cNvSpPr>
            <a:spLocks noGrp="1"/>
          </p:cNvSpPr>
          <p:nvPr>
            <p:ph idx="1"/>
          </p:nvPr>
        </p:nvSpPr>
        <p:spPr>
          <a:xfrm>
            <a:off x="1066800" y="-97974"/>
            <a:ext cx="10058400" cy="6195838"/>
          </a:xfrm>
        </p:spPr>
        <p:txBody>
          <a:bodyPr/>
          <a:lstStyle/>
          <a:p>
            <a:endParaRPr lang="en-US" altLang="ko-KR" dirty="0"/>
          </a:p>
          <a:p>
            <a:r>
              <a:rPr lang="en-US" altLang="ko-KR" dirty="0"/>
              <a:t>QUESTION 2</a:t>
            </a:r>
          </a:p>
          <a:p>
            <a:r>
              <a:rPr lang="en-US" altLang="ko-KR" dirty="0"/>
              <a:t>You decide you want to play a game where you are hiding a number from someone. Store this number in a variable called ‘answer’. Another user provides a number called ‘guess’. By comparing guess to answer, you inform the user if their guess is too high or too low.</a:t>
            </a:r>
          </a:p>
          <a:p>
            <a:r>
              <a:rPr lang="en-US" altLang="ko-KR" dirty="0"/>
              <a:t>Fill in the conditionals below to inform the user about how their guess compares to the answer.</a:t>
            </a:r>
          </a:p>
          <a:p>
            <a:pPr marL="0" indent="0">
              <a:buNone/>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pic>
        <p:nvPicPr>
          <p:cNvPr id="5" name="그림 4">
            <a:extLst>
              <a:ext uri="{FF2B5EF4-FFF2-40B4-BE49-F238E27FC236}">
                <a16:creationId xmlns:a16="http://schemas.microsoft.com/office/drawing/2014/main" id="{D19CF5DF-25A5-41CE-BE8B-A0E415AC2657}"/>
              </a:ext>
            </a:extLst>
          </p:cNvPr>
          <p:cNvPicPr>
            <a:picLocks noChangeAspect="1"/>
          </p:cNvPicPr>
          <p:nvPr/>
        </p:nvPicPr>
        <p:blipFill>
          <a:blip r:embed="rId2"/>
          <a:stretch>
            <a:fillRect/>
          </a:stretch>
        </p:blipFill>
        <p:spPr>
          <a:xfrm>
            <a:off x="1066800" y="2216603"/>
            <a:ext cx="6972300" cy="4286250"/>
          </a:xfrm>
          <a:prstGeom prst="rect">
            <a:avLst/>
          </a:prstGeom>
        </p:spPr>
      </p:pic>
    </p:spTree>
    <p:extLst>
      <p:ext uri="{BB962C8B-B14F-4D97-AF65-F5344CB8AC3E}">
        <p14:creationId xmlns:p14="http://schemas.microsoft.com/office/powerpoint/2010/main" val="336415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137FF239-AF91-49DD-ACB0-0A8BD66EA456}"/>
              </a:ext>
            </a:extLst>
          </p:cNvPr>
          <p:cNvPicPr>
            <a:picLocks noChangeAspect="1"/>
          </p:cNvPicPr>
          <p:nvPr/>
        </p:nvPicPr>
        <p:blipFill>
          <a:blip r:embed="rId3"/>
          <a:stretch>
            <a:fillRect/>
          </a:stretch>
        </p:blipFill>
        <p:spPr>
          <a:xfrm>
            <a:off x="0" y="610384"/>
            <a:ext cx="12192000" cy="5637232"/>
          </a:xfrm>
          <a:prstGeom prst="rect">
            <a:avLst/>
          </a:prstGeom>
        </p:spPr>
      </p:pic>
    </p:spTree>
    <p:extLst>
      <p:ext uri="{BB962C8B-B14F-4D97-AF65-F5344CB8AC3E}">
        <p14:creationId xmlns:p14="http://schemas.microsoft.com/office/powerpoint/2010/main" val="531159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9634B914-A090-4DA4-82FF-6BF909EF303A}"/>
              </a:ext>
            </a:extLst>
          </p:cNvPr>
          <p:cNvSpPr>
            <a:spLocks noGrp="1"/>
          </p:cNvSpPr>
          <p:nvPr>
            <p:ph idx="1"/>
          </p:nvPr>
        </p:nvSpPr>
        <p:spPr>
          <a:xfrm>
            <a:off x="1066800" y="-342909"/>
            <a:ext cx="10058400" cy="6195838"/>
          </a:xfrm>
        </p:spPr>
        <p:txBody>
          <a:bodyPr/>
          <a:lstStyle/>
          <a:p>
            <a:endParaRPr lang="en-US" altLang="ko-KR" dirty="0"/>
          </a:p>
          <a:p>
            <a:r>
              <a:rPr lang="en-US" altLang="ko-KR" dirty="0"/>
              <a:t>QUESTION 3</a:t>
            </a:r>
          </a:p>
          <a:p>
            <a:r>
              <a:rPr lang="en-US" altLang="ko-KR" dirty="0"/>
              <a:t>Depending on where an individual is from we need to tax them appropriately. The states of CA, MN, and NY have taxes of 7.5%, 9.5%, and 8.9% respectively. Use this information to take the amount of a purchase and the corresponding state to assure that they are taxed by the right amount.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pic>
        <p:nvPicPr>
          <p:cNvPr id="5" name="그림 4">
            <a:extLst>
              <a:ext uri="{FF2B5EF4-FFF2-40B4-BE49-F238E27FC236}">
                <a16:creationId xmlns:a16="http://schemas.microsoft.com/office/drawing/2014/main" id="{8A66A4DD-BAD0-486D-9008-D89953F9BB00}"/>
              </a:ext>
            </a:extLst>
          </p:cNvPr>
          <p:cNvPicPr>
            <a:picLocks noChangeAspect="1"/>
          </p:cNvPicPr>
          <p:nvPr/>
        </p:nvPicPr>
        <p:blipFill>
          <a:blip r:embed="rId3"/>
          <a:stretch>
            <a:fillRect/>
          </a:stretch>
        </p:blipFill>
        <p:spPr>
          <a:xfrm>
            <a:off x="1066800" y="1715180"/>
            <a:ext cx="7146471" cy="5166889"/>
          </a:xfrm>
          <a:prstGeom prst="rect">
            <a:avLst/>
          </a:prstGeom>
        </p:spPr>
      </p:pic>
    </p:spTree>
    <p:extLst>
      <p:ext uri="{BB962C8B-B14F-4D97-AF65-F5344CB8AC3E}">
        <p14:creationId xmlns:p14="http://schemas.microsoft.com/office/powerpoint/2010/main" val="3566050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915E04-A4A4-4445-8B4A-D3D8A565E761}"/>
              </a:ext>
            </a:extLst>
          </p:cNvPr>
          <p:cNvSpPr>
            <a:spLocks noGrp="1"/>
          </p:cNvSpPr>
          <p:nvPr>
            <p:ph type="title"/>
          </p:nvPr>
        </p:nvSpPr>
        <p:spPr/>
        <p:txBody>
          <a:bodyPr/>
          <a:lstStyle/>
          <a:p>
            <a:r>
              <a:rPr lang="en-US" altLang="ko-KR" dirty="0"/>
              <a:t>04. Boolean Expressions for Conditions</a:t>
            </a:r>
            <a:endParaRPr lang="ko-KR" altLang="en-US" dirty="0"/>
          </a:p>
        </p:txBody>
      </p:sp>
      <p:sp>
        <p:nvSpPr>
          <p:cNvPr id="3" name="내용 개체 틀 2">
            <a:extLst>
              <a:ext uri="{FF2B5EF4-FFF2-40B4-BE49-F238E27FC236}">
                <a16:creationId xmlns:a16="http://schemas.microsoft.com/office/drawing/2014/main" id="{949BFEB6-A98D-4D0E-9C86-35C330890BEA}"/>
              </a:ext>
            </a:extLst>
          </p:cNvPr>
          <p:cNvSpPr>
            <a:spLocks noGrp="1"/>
          </p:cNvSpPr>
          <p:nvPr>
            <p:ph idx="1"/>
          </p:nvPr>
        </p:nvSpPr>
        <p:spPr>
          <a:xfrm>
            <a:off x="1097280" y="1845734"/>
            <a:ext cx="10058400" cy="4023360"/>
          </a:xfrm>
        </p:spPr>
        <p:txBody>
          <a:bodyPr/>
          <a:lstStyle/>
          <a:p>
            <a:endParaRPr lang="ko-KR" altLang="en-US" dirty="0"/>
          </a:p>
        </p:txBody>
      </p:sp>
    </p:spTree>
    <p:extLst>
      <p:ext uri="{BB962C8B-B14F-4D97-AF65-F5344CB8AC3E}">
        <p14:creationId xmlns:p14="http://schemas.microsoft.com/office/powerpoint/2010/main" val="4287558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7CBC6CA1-1BC9-430D-9EEA-03FB3C1DA137}"/>
              </a:ext>
            </a:extLst>
          </p:cNvPr>
          <p:cNvPicPr>
            <a:picLocks noChangeAspect="1"/>
          </p:cNvPicPr>
          <p:nvPr/>
        </p:nvPicPr>
        <p:blipFill>
          <a:blip r:embed="rId3"/>
          <a:stretch>
            <a:fillRect/>
          </a:stretch>
        </p:blipFill>
        <p:spPr>
          <a:xfrm>
            <a:off x="1097280" y="2910907"/>
            <a:ext cx="10106168" cy="1036185"/>
          </a:xfrm>
          <a:prstGeom prst="rect">
            <a:avLst/>
          </a:prstGeom>
        </p:spPr>
      </p:pic>
    </p:spTree>
    <p:extLst>
      <p:ext uri="{BB962C8B-B14F-4D97-AF65-F5344CB8AC3E}">
        <p14:creationId xmlns:p14="http://schemas.microsoft.com/office/powerpoint/2010/main" val="599367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DB726C63-347C-4A45-9724-1CC0D6977A1B}"/>
              </a:ext>
            </a:extLst>
          </p:cNvPr>
          <p:cNvPicPr>
            <a:picLocks noChangeAspect="1"/>
          </p:cNvPicPr>
          <p:nvPr/>
        </p:nvPicPr>
        <p:blipFill>
          <a:blip r:embed="rId3"/>
          <a:stretch>
            <a:fillRect/>
          </a:stretch>
        </p:blipFill>
        <p:spPr>
          <a:xfrm>
            <a:off x="977755" y="2252152"/>
            <a:ext cx="10236489" cy="2353696"/>
          </a:xfrm>
          <a:prstGeom prst="rect">
            <a:avLst/>
          </a:prstGeom>
        </p:spPr>
      </p:pic>
    </p:spTree>
    <p:extLst>
      <p:ext uri="{BB962C8B-B14F-4D97-AF65-F5344CB8AC3E}">
        <p14:creationId xmlns:p14="http://schemas.microsoft.com/office/powerpoint/2010/main" val="3517006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11A5C94E-0853-45A2-9F13-ADCEC6C9740F}"/>
              </a:ext>
            </a:extLst>
          </p:cNvPr>
          <p:cNvPicPr>
            <a:picLocks noChangeAspect="1"/>
          </p:cNvPicPr>
          <p:nvPr/>
        </p:nvPicPr>
        <p:blipFill>
          <a:blip r:embed="rId3"/>
          <a:stretch>
            <a:fillRect/>
          </a:stretch>
        </p:blipFill>
        <p:spPr>
          <a:xfrm>
            <a:off x="2247900" y="614362"/>
            <a:ext cx="7696200" cy="5629275"/>
          </a:xfrm>
          <a:prstGeom prst="rect">
            <a:avLst/>
          </a:prstGeom>
        </p:spPr>
      </p:pic>
    </p:spTree>
    <p:extLst>
      <p:ext uri="{BB962C8B-B14F-4D97-AF65-F5344CB8AC3E}">
        <p14:creationId xmlns:p14="http://schemas.microsoft.com/office/powerpoint/2010/main" val="3715767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DB56AE3-70C5-44E2-8792-CF6F038A5E6A}"/>
              </a:ext>
            </a:extLst>
          </p:cNvPr>
          <p:cNvPicPr>
            <a:picLocks noChangeAspect="1"/>
          </p:cNvPicPr>
          <p:nvPr/>
        </p:nvPicPr>
        <p:blipFill>
          <a:blip r:embed="rId3"/>
          <a:stretch>
            <a:fillRect/>
          </a:stretch>
        </p:blipFill>
        <p:spPr>
          <a:xfrm>
            <a:off x="2476500" y="871537"/>
            <a:ext cx="7239000" cy="5114925"/>
          </a:xfrm>
          <a:prstGeom prst="rect">
            <a:avLst/>
          </a:prstGeom>
        </p:spPr>
      </p:pic>
    </p:spTree>
    <p:extLst>
      <p:ext uri="{BB962C8B-B14F-4D97-AF65-F5344CB8AC3E}">
        <p14:creationId xmlns:p14="http://schemas.microsoft.com/office/powerpoint/2010/main" val="911490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C415595-AEFE-4F03-9F36-2718BB5B9BA1}"/>
              </a:ext>
            </a:extLst>
          </p:cNvPr>
          <p:cNvPicPr>
            <a:picLocks noChangeAspect="1"/>
          </p:cNvPicPr>
          <p:nvPr/>
        </p:nvPicPr>
        <p:blipFill>
          <a:blip r:embed="rId3"/>
          <a:stretch>
            <a:fillRect/>
          </a:stretch>
        </p:blipFill>
        <p:spPr>
          <a:xfrm>
            <a:off x="1009650" y="2738437"/>
            <a:ext cx="10172700" cy="1381125"/>
          </a:xfrm>
          <a:prstGeom prst="rect">
            <a:avLst/>
          </a:prstGeom>
        </p:spPr>
      </p:pic>
    </p:spTree>
    <p:extLst>
      <p:ext uri="{BB962C8B-B14F-4D97-AF65-F5344CB8AC3E}">
        <p14:creationId xmlns:p14="http://schemas.microsoft.com/office/powerpoint/2010/main" val="3263315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F8BF4397-81D0-47A7-847B-AFE0A0E10D21}"/>
              </a:ext>
            </a:extLst>
          </p:cNvPr>
          <p:cNvSpPr>
            <a:spLocks noGrp="1"/>
          </p:cNvSpPr>
          <p:nvPr>
            <p:ph idx="1"/>
          </p:nvPr>
        </p:nvSpPr>
        <p:spPr>
          <a:xfrm>
            <a:off x="1066800" y="522514"/>
            <a:ext cx="10058400" cy="5885586"/>
          </a:xfrm>
        </p:spPr>
        <p:txBody>
          <a:bodyPr/>
          <a:lstStyle/>
          <a:p>
            <a:r>
              <a:rPr lang="en-US" altLang="ko-KR" dirty="0"/>
              <a:t>Complex Boolean Expressions</a:t>
            </a:r>
          </a:p>
          <a:p>
            <a:r>
              <a:rPr lang="en-US" altLang="ko-KR" dirty="0">
                <a:solidFill>
                  <a:srgbClr val="FF0000"/>
                </a:solidFill>
              </a:rPr>
              <a:t>If</a:t>
            </a:r>
            <a:r>
              <a:rPr lang="en-US" altLang="ko-KR" dirty="0"/>
              <a:t> statements sometimes use more complicated </a:t>
            </a:r>
            <a:r>
              <a:rPr lang="en-US" altLang="ko-KR" dirty="0" err="1"/>
              <a:t>boolean</a:t>
            </a:r>
            <a:r>
              <a:rPr lang="en-US" altLang="ko-KR" dirty="0"/>
              <a:t> expressions for</a:t>
            </a:r>
            <a:r>
              <a:rPr lang="ko-KR" altLang="en-US" dirty="0"/>
              <a:t> </a:t>
            </a:r>
            <a:r>
              <a:rPr lang="en-US" altLang="ko-KR" dirty="0"/>
              <a:t>their</a:t>
            </a:r>
            <a:r>
              <a:rPr lang="ko-KR" altLang="en-US" dirty="0"/>
              <a:t> </a:t>
            </a:r>
            <a:r>
              <a:rPr lang="en-US" altLang="ko-KR" dirty="0"/>
              <a:t>conditions.</a:t>
            </a:r>
            <a:r>
              <a:rPr lang="ko-KR" altLang="en-US" dirty="0"/>
              <a:t> </a:t>
            </a:r>
            <a:r>
              <a:rPr lang="en-US" altLang="ko-KR" dirty="0"/>
              <a:t>It</a:t>
            </a:r>
            <a:r>
              <a:rPr lang="ko-KR" altLang="en-US" dirty="0"/>
              <a:t> </a:t>
            </a:r>
            <a:r>
              <a:rPr lang="en-US" altLang="ko-KR" dirty="0"/>
              <a:t>may</a:t>
            </a:r>
            <a:r>
              <a:rPr lang="ko-KR" altLang="en-US" dirty="0"/>
              <a:t> </a:t>
            </a:r>
            <a:r>
              <a:rPr lang="en-US" altLang="ko-KR" dirty="0"/>
              <a:t>contain</a:t>
            </a:r>
            <a:r>
              <a:rPr lang="ko-KR" altLang="en-US" dirty="0"/>
              <a:t> </a:t>
            </a:r>
            <a:r>
              <a:rPr lang="en-US" altLang="ko-KR" dirty="0"/>
              <a:t>multiple</a:t>
            </a:r>
            <a:r>
              <a:rPr lang="ko-KR" altLang="en-US" dirty="0"/>
              <a:t> </a:t>
            </a:r>
            <a:r>
              <a:rPr lang="en-US" altLang="ko-KR" dirty="0"/>
              <a:t>comparisons operators, logical operators, and even calculations. Examples:</a:t>
            </a:r>
          </a:p>
          <a:p>
            <a:endParaRPr lang="en-US" altLang="ko-KR" dirty="0"/>
          </a:p>
          <a:p>
            <a:endParaRPr lang="en-US" altLang="ko-KR" dirty="0"/>
          </a:p>
          <a:p>
            <a:endParaRPr lang="en-US" altLang="ko-KR" dirty="0"/>
          </a:p>
          <a:p>
            <a:endParaRPr lang="en-US" altLang="ko-KR" dirty="0"/>
          </a:p>
          <a:p>
            <a:endParaRPr lang="en-US" altLang="ko-KR" dirty="0"/>
          </a:p>
          <a:p>
            <a:r>
              <a:rPr lang="en-US" altLang="ko-KR" dirty="0"/>
              <a:t>For really complicated conditions you might need to combine some </a:t>
            </a:r>
            <a:r>
              <a:rPr lang="en-US" altLang="ko-KR" dirty="0">
                <a:solidFill>
                  <a:srgbClr val="FF0000"/>
                </a:solidFill>
              </a:rPr>
              <a:t>and</a:t>
            </a:r>
            <a:r>
              <a:rPr lang="en-US" altLang="ko-KR" dirty="0"/>
              <a:t>s, </a:t>
            </a:r>
            <a:r>
              <a:rPr lang="en-US" altLang="ko-KR" dirty="0" err="1">
                <a:solidFill>
                  <a:srgbClr val="FF0000"/>
                </a:solidFill>
              </a:rPr>
              <a:t>or</a:t>
            </a:r>
            <a:r>
              <a:rPr lang="en-US" altLang="ko-KR" dirty="0" err="1"/>
              <a:t>s</a:t>
            </a:r>
            <a:r>
              <a:rPr lang="en-US" altLang="ko-KR" dirty="0"/>
              <a:t> and </a:t>
            </a:r>
            <a:r>
              <a:rPr lang="en-US" altLang="ko-KR" dirty="0">
                <a:solidFill>
                  <a:srgbClr val="FF0000"/>
                </a:solidFill>
              </a:rPr>
              <a:t>not</a:t>
            </a:r>
            <a:r>
              <a:rPr lang="en-US" altLang="ko-KR" dirty="0"/>
              <a:t>s together. Use parentheses if you need to make the combinations clear.</a:t>
            </a:r>
          </a:p>
          <a:p>
            <a:r>
              <a:rPr lang="en-US" altLang="ko-KR" dirty="0"/>
              <a:t>However simple or complex, the condition in an </a:t>
            </a:r>
            <a:r>
              <a:rPr lang="en-US" altLang="ko-KR" dirty="0">
                <a:solidFill>
                  <a:srgbClr val="FF0000"/>
                </a:solidFill>
              </a:rPr>
              <a:t>if </a:t>
            </a:r>
            <a:r>
              <a:rPr lang="en-US" altLang="ko-KR" dirty="0"/>
              <a:t>statement must be a </a:t>
            </a:r>
            <a:r>
              <a:rPr lang="en-US" altLang="ko-KR" dirty="0" err="1"/>
              <a:t>boolean</a:t>
            </a:r>
            <a:r>
              <a:rPr lang="en-US" altLang="ko-KR" dirty="0"/>
              <a:t> expression that evaluates to either True or False and it is this value that decides whether the indented block in an </a:t>
            </a:r>
            <a:r>
              <a:rPr lang="en-US" altLang="ko-KR" dirty="0">
                <a:solidFill>
                  <a:srgbClr val="FF0000"/>
                </a:solidFill>
              </a:rPr>
              <a:t>if</a:t>
            </a:r>
            <a:r>
              <a:rPr lang="en-US" altLang="ko-KR" dirty="0"/>
              <a:t> statement executes or not.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pic>
        <p:nvPicPr>
          <p:cNvPr id="5" name="그림 4">
            <a:extLst>
              <a:ext uri="{FF2B5EF4-FFF2-40B4-BE49-F238E27FC236}">
                <a16:creationId xmlns:a16="http://schemas.microsoft.com/office/drawing/2014/main" id="{A791B03D-DE4D-427A-BF0D-FF270D165CC0}"/>
              </a:ext>
            </a:extLst>
          </p:cNvPr>
          <p:cNvPicPr>
            <a:picLocks noChangeAspect="1"/>
          </p:cNvPicPr>
          <p:nvPr/>
        </p:nvPicPr>
        <p:blipFill>
          <a:blip r:embed="rId3"/>
          <a:stretch>
            <a:fillRect/>
          </a:stretch>
        </p:blipFill>
        <p:spPr>
          <a:xfrm>
            <a:off x="1066800" y="1844448"/>
            <a:ext cx="7629525" cy="2124075"/>
          </a:xfrm>
          <a:prstGeom prst="rect">
            <a:avLst/>
          </a:prstGeom>
        </p:spPr>
      </p:pic>
    </p:spTree>
    <p:extLst>
      <p:ext uri="{BB962C8B-B14F-4D97-AF65-F5344CB8AC3E}">
        <p14:creationId xmlns:p14="http://schemas.microsoft.com/office/powerpoint/2010/main" val="2348158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A956C5-44B0-4BA6-B772-18267C5567C7}"/>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105B50B-ABC4-4EFF-BD69-ACAAEC260F3F}"/>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2E78631-4148-4911-A356-5F7C68F53260}"/>
              </a:ext>
            </a:extLst>
          </p:cNvPr>
          <p:cNvPicPr>
            <a:picLocks noChangeAspect="1"/>
          </p:cNvPicPr>
          <p:nvPr/>
        </p:nvPicPr>
        <p:blipFill>
          <a:blip r:embed="rId3"/>
          <a:stretch>
            <a:fillRect/>
          </a:stretch>
        </p:blipFill>
        <p:spPr>
          <a:xfrm>
            <a:off x="2271712" y="1023937"/>
            <a:ext cx="7648575" cy="4810125"/>
          </a:xfrm>
          <a:prstGeom prst="rect">
            <a:avLst/>
          </a:prstGeom>
        </p:spPr>
      </p:pic>
    </p:spTree>
    <p:extLst>
      <p:ext uri="{BB962C8B-B14F-4D97-AF65-F5344CB8AC3E}">
        <p14:creationId xmlns:p14="http://schemas.microsoft.com/office/powerpoint/2010/main" val="1502976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AD5928-B21C-4DF8-BC01-2FC6723BECF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16C7B81-05BD-48D0-9A6D-B38802ED07ED}"/>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B47BC20-A586-4B97-BDDD-0DDEF32C9044}"/>
              </a:ext>
            </a:extLst>
          </p:cNvPr>
          <p:cNvPicPr>
            <a:picLocks noChangeAspect="1"/>
          </p:cNvPicPr>
          <p:nvPr/>
        </p:nvPicPr>
        <p:blipFill>
          <a:blip r:embed="rId3"/>
          <a:stretch>
            <a:fillRect/>
          </a:stretch>
        </p:blipFill>
        <p:spPr>
          <a:xfrm>
            <a:off x="2343150" y="1062037"/>
            <a:ext cx="7505700" cy="4733925"/>
          </a:xfrm>
          <a:prstGeom prst="rect">
            <a:avLst/>
          </a:prstGeom>
        </p:spPr>
      </p:pic>
    </p:spTree>
    <p:extLst>
      <p:ext uri="{BB962C8B-B14F-4D97-AF65-F5344CB8AC3E}">
        <p14:creationId xmlns:p14="http://schemas.microsoft.com/office/powerpoint/2010/main" val="887894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CD446D32-3D65-490D-95A1-6F346DD61AD5}"/>
              </a:ext>
            </a:extLst>
          </p:cNvPr>
          <p:cNvPicPr>
            <a:picLocks noChangeAspect="1"/>
          </p:cNvPicPr>
          <p:nvPr/>
        </p:nvPicPr>
        <p:blipFill>
          <a:blip r:embed="rId3"/>
          <a:stretch>
            <a:fillRect/>
          </a:stretch>
        </p:blipFill>
        <p:spPr>
          <a:xfrm>
            <a:off x="0" y="809677"/>
            <a:ext cx="12192000" cy="5238645"/>
          </a:xfrm>
          <a:prstGeom prst="rect">
            <a:avLst/>
          </a:prstGeom>
        </p:spPr>
      </p:pic>
    </p:spTree>
    <p:extLst>
      <p:ext uri="{BB962C8B-B14F-4D97-AF65-F5344CB8AC3E}">
        <p14:creationId xmlns:p14="http://schemas.microsoft.com/office/powerpoint/2010/main" val="79134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5E31B0-5BBC-4134-B94E-553EDA366012}"/>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018CF2-4799-4BC1-BF66-8F0498F2EDAB}"/>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70016097-DE5C-4158-99C8-C8D90167651B}"/>
              </a:ext>
            </a:extLst>
          </p:cNvPr>
          <p:cNvPicPr>
            <a:picLocks noChangeAspect="1"/>
          </p:cNvPicPr>
          <p:nvPr/>
        </p:nvPicPr>
        <p:blipFill>
          <a:blip r:embed="rId3"/>
          <a:stretch>
            <a:fillRect/>
          </a:stretch>
        </p:blipFill>
        <p:spPr>
          <a:xfrm>
            <a:off x="2100262" y="857250"/>
            <a:ext cx="7991475" cy="5143500"/>
          </a:xfrm>
          <a:prstGeom prst="rect">
            <a:avLst/>
          </a:prstGeom>
        </p:spPr>
      </p:pic>
    </p:spTree>
    <p:extLst>
      <p:ext uri="{BB962C8B-B14F-4D97-AF65-F5344CB8AC3E}">
        <p14:creationId xmlns:p14="http://schemas.microsoft.com/office/powerpoint/2010/main" val="322325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A9FA88E9-20CE-4951-B872-5B17B7ED5054}"/>
              </a:ext>
            </a:extLst>
          </p:cNvPr>
          <p:cNvPicPr>
            <a:picLocks noChangeAspect="1"/>
          </p:cNvPicPr>
          <p:nvPr/>
        </p:nvPicPr>
        <p:blipFill>
          <a:blip r:embed="rId3"/>
          <a:stretch>
            <a:fillRect/>
          </a:stretch>
        </p:blipFill>
        <p:spPr>
          <a:xfrm>
            <a:off x="2433637" y="1195387"/>
            <a:ext cx="7324725" cy="4467225"/>
          </a:xfrm>
          <a:prstGeom prst="rect">
            <a:avLst/>
          </a:prstGeom>
        </p:spPr>
      </p:pic>
    </p:spTree>
    <p:extLst>
      <p:ext uri="{BB962C8B-B14F-4D97-AF65-F5344CB8AC3E}">
        <p14:creationId xmlns:p14="http://schemas.microsoft.com/office/powerpoint/2010/main" val="4128050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32470E9-85F9-40DA-B0C0-1A75CB0C4C4E}"/>
              </a:ext>
            </a:extLst>
          </p:cNvPr>
          <p:cNvPicPr>
            <a:picLocks noChangeAspect="1"/>
          </p:cNvPicPr>
          <p:nvPr/>
        </p:nvPicPr>
        <p:blipFill>
          <a:blip r:embed="rId3"/>
          <a:stretch>
            <a:fillRect/>
          </a:stretch>
        </p:blipFill>
        <p:spPr>
          <a:xfrm>
            <a:off x="2424112" y="1195387"/>
            <a:ext cx="7343775" cy="4467225"/>
          </a:xfrm>
          <a:prstGeom prst="rect">
            <a:avLst/>
          </a:prstGeom>
        </p:spPr>
      </p:pic>
    </p:spTree>
    <p:extLst>
      <p:ext uri="{BB962C8B-B14F-4D97-AF65-F5344CB8AC3E}">
        <p14:creationId xmlns:p14="http://schemas.microsoft.com/office/powerpoint/2010/main" val="2563127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491C3C6-777A-41EF-8440-2FA19DEEC905}"/>
              </a:ext>
            </a:extLst>
          </p:cNvPr>
          <p:cNvPicPr>
            <a:picLocks noChangeAspect="1"/>
          </p:cNvPicPr>
          <p:nvPr/>
        </p:nvPicPr>
        <p:blipFill>
          <a:blip r:embed="rId3"/>
          <a:stretch>
            <a:fillRect/>
          </a:stretch>
        </p:blipFill>
        <p:spPr>
          <a:xfrm>
            <a:off x="2428875" y="1162050"/>
            <a:ext cx="7334250" cy="4533900"/>
          </a:xfrm>
          <a:prstGeom prst="rect">
            <a:avLst/>
          </a:prstGeom>
        </p:spPr>
      </p:pic>
    </p:spTree>
    <p:extLst>
      <p:ext uri="{BB962C8B-B14F-4D97-AF65-F5344CB8AC3E}">
        <p14:creationId xmlns:p14="http://schemas.microsoft.com/office/powerpoint/2010/main" val="261230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03A3205E-E5CA-4731-A15B-5A6846B6105A}"/>
              </a:ext>
            </a:extLst>
          </p:cNvPr>
          <p:cNvPicPr>
            <a:picLocks noChangeAspect="1"/>
          </p:cNvPicPr>
          <p:nvPr/>
        </p:nvPicPr>
        <p:blipFill>
          <a:blip r:embed="rId3"/>
          <a:stretch>
            <a:fillRect/>
          </a:stretch>
        </p:blipFill>
        <p:spPr>
          <a:xfrm>
            <a:off x="2481262" y="1200150"/>
            <a:ext cx="7229475" cy="4457700"/>
          </a:xfrm>
          <a:prstGeom prst="rect">
            <a:avLst/>
          </a:prstGeom>
        </p:spPr>
      </p:pic>
    </p:spTree>
    <p:extLst>
      <p:ext uri="{BB962C8B-B14F-4D97-AF65-F5344CB8AC3E}">
        <p14:creationId xmlns:p14="http://schemas.microsoft.com/office/powerpoint/2010/main" val="3210720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7D489C0-3329-4DD3-99D0-9811382F42EB}"/>
              </a:ext>
            </a:extLst>
          </p:cNvPr>
          <p:cNvPicPr>
            <a:picLocks noChangeAspect="1"/>
          </p:cNvPicPr>
          <p:nvPr/>
        </p:nvPicPr>
        <p:blipFill>
          <a:blip r:embed="rId3"/>
          <a:stretch>
            <a:fillRect/>
          </a:stretch>
        </p:blipFill>
        <p:spPr>
          <a:xfrm>
            <a:off x="2271712" y="1057275"/>
            <a:ext cx="7648575" cy="4743450"/>
          </a:xfrm>
          <a:prstGeom prst="rect">
            <a:avLst/>
          </a:prstGeom>
        </p:spPr>
      </p:pic>
    </p:spTree>
    <p:extLst>
      <p:ext uri="{BB962C8B-B14F-4D97-AF65-F5344CB8AC3E}">
        <p14:creationId xmlns:p14="http://schemas.microsoft.com/office/powerpoint/2010/main" val="1080547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0BACA-AADE-4EF1-8EFE-43957840267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9CBAE14-1C27-4BA4-AC9D-09F86D8483EC}"/>
              </a:ext>
            </a:extLst>
          </p:cNvPr>
          <p:cNvSpPr>
            <a:spLocks noGrp="1"/>
          </p:cNvSpPr>
          <p:nvPr>
            <p:ph idx="1"/>
          </p:nvPr>
        </p:nvSpPr>
        <p:spPr/>
        <p:txBody>
          <a:bodyPr/>
          <a:lstStyle/>
          <a:p>
            <a:endParaRPr lang="ko-KR" altLang="en-US"/>
          </a:p>
        </p:txBody>
      </p:sp>
      <p:pic>
        <p:nvPicPr>
          <p:cNvPr id="6" name="그림 5">
            <a:extLst>
              <a:ext uri="{FF2B5EF4-FFF2-40B4-BE49-F238E27FC236}">
                <a16:creationId xmlns:a16="http://schemas.microsoft.com/office/drawing/2014/main" id="{B71983B3-C668-4784-9179-01EF27AB805B}"/>
              </a:ext>
            </a:extLst>
          </p:cNvPr>
          <p:cNvPicPr>
            <a:picLocks noChangeAspect="1"/>
          </p:cNvPicPr>
          <p:nvPr/>
        </p:nvPicPr>
        <p:blipFill>
          <a:blip r:embed="rId3"/>
          <a:stretch>
            <a:fillRect/>
          </a:stretch>
        </p:blipFill>
        <p:spPr>
          <a:xfrm>
            <a:off x="2362200" y="1062037"/>
            <a:ext cx="7467600" cy="4733925"/>
          </a:xfrm>
          <a:prstGeom prst="rect">
            <a:avLst/>
          </a:prstGeom>
        </p:spPr>
      </p:pic>
    </p:spTree>
    <p:extLst>
      <p:ext uri="{BB962C8B-B14F-4D97-AF65-F5344CB8AC3E}">
        <p14:creationId xmlns:p14="http://schemas.microsoft.com/office/powerpoint/2010/main" val="2695474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7FC652-871F-42B2-8C07-710083FF1BB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555DF23-BDC8-4A3B-B37E-56B41D7E7DD7}"/>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F1F17C1-2A94-4C9B-AB76-1A8C154A3F8B}"/>
              </a:ext>
            </a:extLst>
          </p:cNvPr>
          <p:cNvPicPr>
            <a:picLocks noChangeAspect="1"/>
          </p:cNvPicPr>
          <p:nvPr/>
        </p:nvPicPr>
        <p:blipFill>
          <a:blip r:embed="rId3"/>
          <a:stretch>
            <a:fillRect/>
          </a:stretch>
        </p:blipFill>
        <p:spPr>
          <a:xfrm>
            <a:off x="2205037" y="1028700"/>
            <a:ext cx="7781925" cy="4800600"/>
          </a:xfrm>
          <a:prstGeom prst="rect">
            <a:avLst/>
          </a:prstGeom>
        </p:spPr>
      </p:pic>
    </p:spTree>
    <p:extLst>
      <p:ext uri="{BB962C8B-B14F-4D97-AF65-F5344CB8AC3E}">
        <p14:creationId xmlns:p14="http://schemas.microsoft.com/office/powerpoint/2010/main" val="1695121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A9B57BC-7204-4A61-909B-F2AA0B3A70A4}"/>
              </a:ext>
            </a:extLst>
          </p:cNvPr>
          <p:cNvPicPr>
            <a:picLocks noChangeAspect="1"/>
          </p:cNvPicPr>
          <p:nvPr/>
        </p:nvPicPr>
        <p:blipFill>
          <a:blip r:embed="rId3"/>
          <a:stretch>
            <a:fillRect/>
          </a:stretch>
        </p:blipFill>
        <p:spPr>
          <a:xfrm>
            <a:off x="2328862" y="1090612"/>
            <a:ext cx="7534275" cy="4676775"/>
          </a:xfrm>
          <a:prstGeom prst="rect">
            <a:avLst/>
          </a:prstGeom>
        </p:spPr>
      </p:pic>
    </p:spTree>
    <p:extLst>
      <p:ext uri="{BB962C8B-B14F-4D97-AF65-F5344CB8AC3E}">
        <p14:creationId xmlns:p14="http://schemas.microsoft.com/office/powerpoint/2010/main" val="2206726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48DEF3AF-CD51-4AEC-A736-9F45C7E4F386}"/>
              </a:ext>
            </a:extLst>
          </p:cNvPr>
          <p:cNvPicPr>
            <a:picLocks noChangeAspect="1"/>
          </p:cNvPicPr>
          <p:nvPr/>
        </p:nvPicPr>
        <p:blipFill>
          <a:blip r:embed="rId3"/>
          <a:stretch>
            <a:fillRect/>
          </a:stretch>
        </p:blipFill>
        <p:spPr>
          <a:xfrm>
            <a:off x="2214562" y="909637"/>
            <a:ext cx="7762875" cy="5038725"/>
          </a:xfrm>
          <a:prstGeom prst="rect">
            <a:avLst/>
          </a:prstGeom>
        </p:spPr>
      </p:pic>
    </p:spTree>
    <p:extLst>
      <p:ext uri="{BB962C8B-B14F-4D97-AF65-F5344CB8AC3E}">
        <p14:creationId xmlns:p14="http://schemas.microsoft.com/office/powerpoint/2010/main" val="51036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8A8806BA-3A8A-4CE8-A04F-1C6CDBCDAA15}"/>
              </a:ext>
            </a:extLst>
          </p:cNvPr>
          <p:cNvPicPr>
            <a:picLocks noChangeAspect="1"/>
          </p:cNvPicPr>
          <p:nvPr/>
        </p:nvPicPr>
        <p:blipFill>
          <a:blip r:embed="rId3"/>
          <a:stretch>
            <a:fillRect/>
          </a:stretch>
        </p:blipFill>
        <p:spPr>
          <a:xfrm>
            <a:off x="0" y="697002"/>
            <a:ext cx="12192000" cy="5463996"/>
          </a:xfrm>
          <a:prstGeom prst="rect">
            <a:avLst/>
          </a:prstGeom>
        </p:spPr>
      </p:pic>
    </p:spTree>
    <p:extLst>
      <p:ext uri="{BB962C8B-B14F-4D97-AF65-F5344CB8AC3E}">
        <p14:creationId xmlns:p14="http://schemas.microsoft.com/office/powerpoint/2010/main" val="832358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E99A4C24-1964-483E-A614-996E6FA32315}"/>
              </a:ext>
            </a:extLst>
          </p:cNvPr>
          <p:cNvPicPr>
            <a:picLocks noChangeAspect="1"/>
          </p:cNvPicPr>
          <p:nvPr/>
        </p:nvPicPr>
        <p:blipFill>
          <a:blip r:embed="rId3"/>
          <a:stretch>
            <a:fillRect/>
          </a:stretch>
        </p:blipFill>
        <p:spPr>
          <a:xfrm>
            <a:off x="2247900" y="1019175"/>
            <a:ext cx="7696200" cy="4819650"/>
          </a:xfrm>
          <a:prstGeom prst="rect">
            <a:avLst/>
          </a:prstGeom>
        </p:spPr>
      </p:pic>
    </p:spTree>
    <p:extLst>
      <p:ext uri="{BB962C8B-B14F-4D97-AF65-F5344CB8AC3E}">
        <p14:creationId xmlns:p14="http://schemas.microsoft.com/office/powerpoint/2010/main" val="314637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810BF610-6C62-4F15-9077-C6526491459D}"/>
              </a:ext>
            </a:extLst>
          </p:cNvPr>
          <p:cNvPicPr>
            <a:picLocks noChangeAspect="1"/>
          </p:cNvPicPr>
          <p:nvPr/>
        </p:nvPicPr>
        <p:blipFill>
          <a:blip r:embed="rId3"/>
          <a:stretch>
            <a:fillRect/>
          </a:stretch>
        </p:blipFill>
        <p:spPr>
          <a:xfrm>
            <a:off x="2281237" y="1019175"/>
            <a:ext cx="7629525" cy="4819650"/>
          </a:xfrm>
          <a:prstGeom prst="rect">
            <a:avLst/>
          </a:prstGeom>
        </p:spPr>
      </p:pic>
    </p:spTree>
    <p:extLst>
      <p:ext uri="{BB962C8B-B14F-4D97-AF65-F5344CB8AC3E}">
        <p14:creationId xmlns:p14="http://schemas.microsoft.com/office/powerpoint/2010/main" val="1490758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2CE47110-C9AA-42F0-95A2-AF1458FF659D}"/>
              </a:ext>
            </a:extLst>
          </p:cNvPr>
          <p:cNvPicPr>
            <a:picLocks noChangeAspect="1"/>
          </p:cNvPicPr>
          <p:nvPr/>
        </p:nvPicPr>
        <p:blipFill>
          <a:blip r:embed="rId3"/>
          <a:stretch>
            <a:fillRect/>
          </a:stretch>
        </p:blipFill>
        <p:spPr>
          <a:xfrm>
            <a:off x="2185987" y="1147762"/>
            <a:ext cx="7820025" cy="4562475"/>
          </a:xfrm>
          <a:prstGeom prst="rect">
            <a:avLst/>
          </a:prstGeom>
        </p:spPr>
      </p:pic>
    </p:spTree>
    <p:extLst>
      <p:ext uri="{BB962C8B-B14F-4D97-AF65-F5344CB8AC3E}">
        <p14:creationId xmlns:p14="http://schemas.microsoft.com/office/powerpoint/2010/main" val="2839945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F3EE685F-1F13-4822-94B9-0CCCC3648FE2}"/>
              </a:ext>
            </a:extLst>
          </p:cNvPr>
          <p:cNvPicPr>
            <a:picLocks noChangeAspect="1"/>
          </p:cNvPicPr>
          <p:nvPr/>
        </p:nvPicPr>
        <p:blipFill>
          <a:blip r:embed="rId3"/>
          <a:stretch>
            <a:fillRect/>
          </a:stretch>
        </p:blipFill>
        <p:spPr>
          <a:xfrm>
            <a:off x="2962865" y="0"/>
            <a:ext cx="6266270" cy="6858000"/>
          </a:xfrm>
          <a:prstGeom prst="rect">
            <a:avLst/>
          </a:prstGeom>
        </p:spPr>
      </p:pic>
    </p:spTree>
    <p:extLst>
      <p:ext uri="{BB962C8B-B14F-4D97-AF65-F5344CB8AC3E}">
        <p14:creationId xmlns:p14="http://schemas.microsoft.com/office/powerpoint/2010/main" val="408140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F177D6D0-FF60-4437-ABD0-67574E527C2D}"/>
              </a:ext>
            </a:extLst>
          </p:cNvPr>
          <p:cNvSpPr>
            <a:spLocks noGrp="1"/>
          </p:cNvSpPr>
          <p:nvPr>
            <p:ph idx="1"/>
          </p:nvPr>
        </p:nvSpPr>
        <p:spPr>
          <a:xfrm>
            <a:off x="1066800" y="522514"/>
            <a:ext cx="10058400" cy="5885586"/>
          </a:xfrm>
        </p:spPr>
        <p:txBody>
          <a:bodyPr/>
          <a:lstStyle/>
          <a:p>
            <a:r>
              <a:rPr lang="en-US" altLang="ko-KR" dirty="0"/>
              <a:t>Good and Bad Examples</a:t>
            </a:r>
          </a:p>
          <a:p>
            <a:r>
              <a:rPr lang="en-US" altLang="ko-KR" dirty="0"/>
              <a:t>Here are some things to keep in mind while writing Boolean expressions for your </a:t>
            </a:r>
            <a:r>
              <a:rPr lang="en-US" altLang="ko-KR" dirty="0">
                <a:solidFill>
                  <a:srgbClr val="FF0000"/>
                </a:solidFill>
              </a:rPr>
              <a:t>if</a:t>
            </a:r>
            <a:r>
              <a:rPr lang="en-US" altLang="ko-KR" dirty="0"/>
              <a:t> statements.</a:t>
            </a:r>
          </a:p>
          <a:p>
            <a:endParaRPr lang="en-US" altLang="ko-KR" dirty="0"/>
          </a:p>
          <a:p>
            <a:r>
              <a:rPr lang="en-US" altLang="ko-KR" dirty="0"/>
              <a:t>1. Don’t use </a:t>
            </a:r>
            <a:r>
              <a:rPr lang="en-US" altLang="ko-KR" dirty="0">
                <a:solidFill>
                  <a:srgbClr val="FF0000"/>
                </a:solidFill>
              </a:rPr>
              <a:t>True</a:t>
            </a:r>
            <a:r>
              <a:rPr lang="en-US" altLang="ko-KR" dirty="0"/>
              <a:t> or </a:t>
            </a:r>
            <a:r>
              <a:rPr lang="en-US" altLang="ko-KR" dirty="0">
                <a:solidFill>
                  <a:srgbClr val="FF0000"/>
                </a:solidFill>
              </a:rPr>
              <a:t>False</a:t>
            </a:r>
            <a:r>
              <a:rPr lang="en-US" altLang="ko-KR" dirty="0"/>
              <a:t> as conditions</a:t>
            </a:r>
          </a:p>
          <a:p>
            <a:endParaRPr lang="en-US" altLang="ko-KR" dirty="0"/>
          </a:p>
          <a:p>
            <a:endParaRPr lang="en-US" altLang="ko-KR" dirty="0"/>
          </a:p>
          <a:p>
            <a:endParaRPr lang="en-US" altLang="ko-KR" dirty="0"/>
          </a:p>
          <a:p>
            <a:r>
              <a:rPr lang="en-US" altLang="ko-KR" dirty="0"/>
              <a:t>While “True” is a valid Boolean expression, it’s not useful as a condition since it always evaluates to True, so the indented code will always get run. Similarly, </a:t>
            </a:r>
            <a:r>
              <a:rPr lang="en-US" altLang="ko-KR" dirty="0">
                <a:solidFill>
                  <a:srgbClr val="FF0000"/>
                </a:solidFill>
              </a:rPr>
              <a:t>if False </a:t>
            </a:r>
            <a:r>
              <a:rPr lang="en-US" altLang="ko-KR" dirty="0"/>
              <a:t>is not a condition you should use either – the statement following this </a:t>
            </a:r>
            <a:r>
              <a:rPr lang="en-US" altLang="ko-KR" dirty="0">
                <a:solidFill>
                  <a:srgbClr val="FF0000"/>
                </a:solidFill>
              </a:rPr>
              <a:t>if</a:t>
            </a:r>
            <a:r>
              <a:rPr lang="en-US" altLang="ko-KR" dirty="0"/>
              <a:t> statement would never executed.</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pic>
        <p:nvPicPr>
          <p:cNvPr id="5" name="그림 4">
            <a:extLst>
              <a:ext uri="{FF2B5EF4-FFF2-40B4-BE49-F238E27FC236}">
                <a16:creationId xmlns:a16="http://schemas.microsoft.com/office/drawing/2014/main" id="{F00D92E0-7681-4B14-B7BA-9F91193F0198}"/>
              </a:ext>
            </a:extLst>
          </p:cNvPr>
          <p:cNvPicPr>
            <a:picLocks noChangeAspect="1"/>
          </p:cNvPicPr>
          <p:nvPr/>
        </p:nvPicPr>
        <p:blipFill>
          <a:blip r:embed="rId3"/>
          <a:stretch>
            <a:fillRect/>
          </a:stretch>
        </p:blipFill>
        <p:spPr>
          <a:xfrm>
            <a:off x="1066800" y="2419350"/>
            <a:ext cx="7629525" cy="1009650"/>
          </a:xfrm>
          <a:prstGeom prst="rect">
            <a:avLst/>
          </a:prstGeom>
        </p:spPr>
      </p:pic>
      <p:pic>
        <p:nvPicPr>
          <p:cNvPr id="6" name="그림 5">
            <a:extLst>
              <a:ext uri="{FF2B5EF4-FFF2-40B4-BE49-F238E27FC236}">
                <a16:creationId xmlns:a16="http://schemas.microsoft.com/office/drawing/2014/main" id="{ED78B577-2EA4-4874-B7FC-BEA3CBE8024F}"/>
              </a:ext>
            </a:extLst>
          </p:cNvPr>
          <p:cNvPicPr>
            <a:picLocks noChangeAspect="1"/>
          </p:cNvPicPr>
          <p:nvPr/>
        </p:nvPicPr>
        <p:blipFill>
          <a:blip r:embed="rId4"/>
          <a:stretch>
            <a:fillRect/>
          </a:stretch>
        </p:blipFill>
        <p:spPr>
          <a:xfrm>
            <a:off x="1066800" y="4773386"/>
            <a:ext cx="7581900" cy="1104900"/>
          </a:xfrm>
          <a:prstGeom prst="rect">
            <a:avLst/>
          </a:prstGeom>
        </p:spPr>
      </p:pic>
    </p:spTree>
    <p:extLst>
      <p:ext uri="{BB962C8B-B14F-4D97-AF65-F5344CB8AC3E}">
        <p14:creationId xmlns:p14="http://schemas.microsoft.com/office/powerpoint/2010/main" val="1785387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a:extLst>
              <a:ext uri="{FF2B5EF4-FFF2-40B4-BE49-F238E27FC236}">
                <a16:creationId xmlns:a16="http://schemas.microsoft.com/office/drawing/2014/main" id="{3695903B-182A-458C-B8EA-26430E4010A4}"/>
              </a:ext>
            </a:extLst>
          </p:cNvPr>
          <p:cNvSpPr>
            <a:spLocks noGrp="1"/>
          </p:cNvSpPr>
          <p:nvPr>
            <p:ph idx="1"/>
          </p:nvPr>
        </p:nvSpPr>
        <p:spPr>
          <a:xfrm>
            <a:off x="1066800" y="522514"/>
            <a:ext cx="10058400" cy="5885586"/>
          </a:xfrm>
        </p:spPr>
        <p:txBody>
          <a:bodyPr/>
          <a:lstStyle/>
          <a:p>
            <a:r>
              <a:rPr lang="en-US" altLang="ko-KR" dirty="0"/>
              <a:t>Similarly, it’s useless to use any condition that you know will always evaluate to True, like this example above. A Boolean variable can only be True or False, so either </a:t>
            </a:r>
            <a:r>
              <a:rPr lang="en-US" altLang="ko-KR" dirty="0" err="1">
                <a:solidFill>
                  <a:srgbClr val="FF0000"/>
                </a:solidFill>
              </a:rPr>
              <a:t>is_cold</a:t>
            </a:r>
            <a:r>
              <a:rPr lang="en-US" altLang="ko-KR" dirty="0">
                <a:solidFill>
                  <a:srgbClr val="FF0000"/>
                </a:solidFill>
              </a:rPr>
              <a:t> </a:t>
            </a:r>
            <a:r>
              <a:rPr lang="en-US" altLang="ko-KR" dirty="0"/>
              <a:t>or not </a:t>
            </a:r>
            <a:r>
              <a:rPr lang="en-US" altLang="ko-KR" dirty="0" err="1">
                <a:solidFill>
                  <a:srgbClr val="FF0000"/>
                </a:solidFill>
              </a:rPr>
              <a:t>is_cold</a:t>
            </a:r>
            <a:r>
              <a:rPr lang="en-US" altLang="ko-KR" dirty="0">
                <a:solidFill>
                  <a:srgbClr val="FF0000"/>
                </a:solidFill>
              </a:rPr>
              <a:t> </a:t>
            </a:r>
            <a:r>
              <a:rPr lang="en-US" altLang="ko-KR" dirty="0"/>
              <a:t>is always True, and the indented code will always be run.</a:t>
            </a:r>
          </a:p>
          <a:p>
            <a:endParaRPr lang="en-US" altLang="ko-KR" dirty="0"/>
          </a:p>
          <a:p>
            <a:r>
              <a:rPr lang="en-US" altLang="ko-KR" dirty="0"/>
              <a:t>2. Be careful writing expressions that use logical operators</a:t>
            </a:r>
          </a:p>
          <a:p>
            <a:r>
              <a:rPr lang="en-US" altLang="ko-KR" dirty="0"/>
              <a:t>Logical operators </a:t>
            </a:r>
            <a:r>
              <a:rPr lang="en-US" altLang="ko-KR" dirty="0">
                <a:solidFill>
                  <a:srgbClr val="FF0000"/>
                </a:solidFill>
              </a:rPr>
              <a:t>and</a:t>
            </a:r>
            <a:r>
              <a:rPr lang="en-US" altLang="ko-KR" dirty="0"/>
              <a:t>, </a:t>
            </a:r>
            <a:r>
              <a:rPr lang="en-US" altLang="ko-KR" dirty="0">
                <a:solidFill>
                  <a:srgbClr val="FF0000"/>
                </a:solidFill>
              </a:rPr>
              <a:t>or</a:t>
            </a:r>
            <a:r>
              <a:rPr lang="en-US" altLang="ko-KR" dirty="0"/>
              <a:t> and </a:t>
            </a:r>
            <a:r>
              <a:rPr lang="en-US" altLang="ko-KR" dirty="0">
                <a:solidFill>
                  <a:srgbClr val="FF0000"/>
                </a:solidFill>
              </a:rPr>
              <a:t>not</a:t>
            </a:r>
            <a:r>
              <a:rPr lang="en-US" altLang="ko-KR" dirty="0"/>
              <a:t> have specific meanings that aren’t quite the same as their meanings in plain English. Make sure your Boolean expressions are being evaluated the way you expect them to.</a:t>
            </a:r>
          </a:p>
          <a:p>
            <a:endParaRPr lang="en-US" altLang="ko-KR" dirty="0"/>
          </a:p>
          <a:p>
            <a:endParaRPr lang="en-US" altLang="ko-KR" dirty="0"/>
          </a:p>
          <a:p>
            <a:endParaRPr lang="en-US" altLang="ko-KR" dirty="0"/>
          </a:p>
          <a:p>
            <a:r>
              <a:rPr lang="en-US" altLang="ko-KR" dirty="0"/>
              <a:t>This code is valid in Python, but it is not a Boolean expression, although it reads like one. The reason is that the expression to the right of the </a:t>
            </a:r>
            <a:r>
              <a:rPr lang="en-US" altLang="ko-KR" dirty="0">
                <a:solidFill>
                  <a:srgbClr val="FF0000"/>
                </a:solidFill>
              </a:rPr>
              <a:t>or</a:t>
            </a:r>
            <a:r>
              <a:rPr lang="en-US" altLang="ko-KR" dirty="0"/>
              <a:t> operator, </a:t>
            </a:r>
            <a:r>
              <a:rPr lang="en-US" altLang="ko-KR" dirty="0">
                <a:solidFill>
                  <a:srgbClr val="FF0000"/>
                </a:solidFill>
              </a:rPr>
              <a:t>“rain”</a:t>
            </a:r>
            <a:r>
              <a:rPr lang="en-US" altLang="ko-KR" dirty="0">
                <a:solidFill>
                  <a:schemeClr val="tx1"/>
                </a:solidFill>
              </a:rPr>
              <a:t>,</a:t>
            </a:r>
            <a:r>
              <a:rPr lang="en-US" altLang="ko-KR" dirty="0">
                <a:solidFill>
                  <a:srgbClr val="FF0000"/>
                </a:solidFill>
              </a:rPr>
              <a:t> </a:t>
            </a:r>
            <a:r>
              <a:rPr lang="en-US" altLang="ko-KR" dirty="0"/>
              <a:t>is not a Boolean expression – it’s a string!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pic>
        <p:nvPicPr>
          <p:cNvPr id="6" name="그림 5">
            <a:extLst>
              <a:ext uri="{FF2B5EF4-FFF2-40B4-BE49-F238E27FC236}">
                <a16:creationId xmlns:a16="http://schemas.microsoft.com/office/drawing/2014/main" id="{7928AE06-4402-4D4E-A46D-FF6382756137}"/>
              </a:ext>
            </a:extLst>
          </p:cNvPr>
          <p:cNvPicPr>
            <a:picLocks noChangeAspect="1"/>
          </p:cNvPicPr>
          <p:nvPr/>
        </p:nvPicPr>
        <p:blipFill>
          <a:blip r:embed="rId2"/>
          <a:stretch>
            <a:fillRect/>
          </a:stretch>
        </p:blipFill>
        <p:spPr>
          <a:xfrm>
            <a:off x="1066800" y="3465307"/>
            <a:ext cx="7648575" cy="1000125"/>
          </a:xfrm>
          <a:prstGeom prst="rect">
            <a:avLst/>
          </a:prstGeom>
        </p:spPr>
      </p:pic>
    </p:spTree>
    <p:extLst>
      <p:ext uri="{BB962C8B-B14F-4D97-AF65-F5344CB8AC3E}">
        <p14:creationId xmlns:p14="http://schemas.microsoft.com/office/powerpoint/2010/main" val="3743991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11A3A940-470F-47B0-AAB2-E30E09A0A8E4}"/>
              </a:ext>
            </a:extLst>
          </p:cNvPr>
          <p:cNvSpPr>
            <a:spLocks noGrp="1"/>
          </p:cNvSpPr>
          <p:nvPr>
            <p:ph idx="1"/>
          </p:nvPr>
        </p:nvSpPr>
        <p:spPr>
          <a:xfrm>
            <a:off x="1066800" y="522514"/>
            <a:ext cx="10058400" cy="5885586"/>
          </a:xfrm>
        </p:spPr>
        <p:txBody>
          <a:bodyPr/>
          <a:lstStyle/>
          <a:p>
            <a:r>
              <a:rPr lang="en-US" altLang="ko-KR" dirty="0"/>
              <a:t>3. Don’t compare a Boolean variable with </a:t>
            </a:r>
            <a:r>
              <a:rPr lang="en-US" altLang="ko-KR" dirty="0">
                <a:solidFill>
                  <a:srgbClr val="FF0000"/>
                </a:solidFill>
              </a:rPr>
              <a:t>== True</a:t>
            </a:r>
            <a:r>
              <a:rPr lang="en-US" altLang="ko-KR" dirty="0"/>
              <a:t> or </a:t>
            </a:r>
            <a:r>
              <a:rPr lang="en-US" altLang="ko-KR" dirty="0">
                <a:solidFill>
                  <a:srgbClr val="FF0000"/>
                </a:solidFill>
              </a:rPr>
              <a:t>== False</a:t>
            </a:r>
          </a:p>
          <a:p>
            <a:r>
              <a:rPr lang="en-US" altLang="ko-KR" dirty="0"/>
              <a:t>This comparison isn’t necessary, since the Boolean variable itself is a Boolean expression.</a:t>
            </a:r>
          </a:p>
          <a:p>
            <a:endParaRPr lang="en-US" altLang="ko-KR" dirty="0"/>
          </a:p>
          <a:p>
            <a:endParaRPr lang="en-US" altLang="ko-KR" dirty="0"/>
          </a:p>
          <a:p>
            <a:endParaRPr lang="en-US" altLang="ko-KR" dirty="0"/>
          </a:p>
          <a:p>
            <a:r>
              <a:rPr lang="en-US" altLang="ko-KR" dirty="0"/>
              <a:t>This is a valid condition, but we can make the code more readable by using the variable itself as the condition instead, as below.</a:t>
            </a:r>
          </a:p>
          <a:p>
            <a:endParaRPr lang="en-US" altLang="ko-KR" dirty="0"/>
          </a:p>
          <a:p>
            <a:endParaRPr lang="en-US" altLang="ko-KR" dirty="0"/>
          </a:p>
          <a:p>
            <a:endParaRPr lang="en-US" altLang="ko-KR" dirty="0"/>
          </a:p>
          <a:p>
            <a:r>
              <a:rPr lang="en-US" altLang="ko-KR" dirty="0"/>
              <a:t>If you want to check whether a Boolean is False, you can use the </a:t>
            </a:r>
            <a:r>
              <a:rPr lang="en-US" altLang="ko-KR" dirty="0">
                <a:solidFill>
                  <a:srgbClr val="FF0000"/>
                </a:solidFill>
              </a:rPr>
              <a:t>not</a:t>
            </a:r>
            <a:r>
              <a:rPr lang="en-US" altLang="ko-KR" dirty="0"/>
              <a:t> operator.</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pic>
        <p:nvPicPr>
          <p:cNvPr id="5" name="그림 4">
            <a:extLst>
              <a:ext uri="{FF2B5EF4-FFF2-40B4-BE49-F238E27FC236}">
                <a16:creationId xmlns:a16="http://schemas.microsoft.com/office/drawing/2014/main" id="{E6431502-ABCC-4C17-9589-099738819D74}"/>
              </a:ext>
            </a:extLst>
          </p:cNvPr>
          <p:cNvPicPr>
            <a:picLocks noChangeAspect="1"/>
          </p:cNvPicPr>
          <p:nvPr/>
        </p:nvPicPr>
        <p:blipFill>
          <a:blip r:embed="rId2"/>
          <a:stretch>
            <a:fillRect/>
          </a:stretch>
        </p:blipFill>
        <p:spPr>
          <a:xfrm>
            <a:off x="1066800" y="1534205"/>
            <a:ext cx="7629525" cy="981075"/>
          </a:xfrm>
          <a:prstGeom prst="rect">
            <a:avLst/>
          </a:prstGeom>
        </p:spPr>
      </p:pic>
      <p:pic>
        <p:nvPicPr>
          <p:cNvPr id="6" name="그림 5">
            <a:extLst>
              <a:ext uri="{FF2B5EF4-FFF2-40B4-BE49-F238E27FC236}">
                <a16:creationId xmlns:a16="http://schemas.microsoft.com/office/drawing/2014/main" id="{27214000-56C3-4167-98BE-2126FBBB2CA0}"/>
              </a:ext>
            </a:extLst>
          </p:cNvPr>
          <p:cNvPicPr>
            <a:picLocks noChangeAspect="1"/>
          </p:cNvPicPr>
          <p:nvPr/>
        </p:nvPicPr>
        <p:blipFill>
          <a:blip r:embed="rId3"/>
          <a:stretch>
            <a:fillRect/>
          </a:stretch>
        </p:blipFill>
        <p:spPr>
          <a:xfrm>
            <a:off x="1066800" y="3641271"/>
            <a:ext cx="7543800" cy="990600"/>
          </a:xfrm>
          <a:prstGeom prst="rect">
            <a:avLst/>
          </a:prstGeom>
        </p:spPr>
      </p:pic>
    </p:spTree>
    <p:extLst>
      <p:ext uri="{BB962C8B-B14F-4D97-AF65-F5344CB8AC3E}">
        <p14:creationId xmlns:p14="http://schemas.microsoft.com/office/powerpoint/2010/main" val="34115870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C85A6092-48FB-4CC8-B010-04C16839A8EE}"/>
              </a:ext>
            </a:extLst>
          </p:cNvPr>
          <p:cNvPicPr>
            <a:picLocks noChangeAspect="1"/>
          </p:cNvPicPr>
          <p:nvPr/>
        </p:nvPicPr>
        <p:blipFill>
          <a:blip r:embed="rId3"/>
          <a:stretch>
            <a:fillRect/>
          </a:stretch>
        </p:blipFill>
        <p:spPr>
          <a:xfrm>
            <a:off x="3268778" y="0"/>
            <a:ext cx="5654444" cy="6858000"/>
          </a:xfrm>
          <a:prstGeom prst="rect">
            <a:avLst/>
          </a:prstGeom>
        </p:spPr>
      </p:pic>
    </p:spTree>
    <p:extLst>
      <p:ext uri="{BB962C8B-B14F-4D97-AF65-F5344CB8AC3E}">
        <p14:creationId xmlns:p14="http://schemas.microsoft.com/office/powerpoint/2010/main" val="36707296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2519250E-2303-490D-B71C-A4CFC69AF481}"/>
              </a:ext>
            </a:extLst>
          </p:cNvPr>
          <p:cNvPicPr>
            <a:picLocks noChangeAspect="1"/>
          </p:cNvPicPr>
          <p:nvPr/>
        </p:nvPicPr>
        <p:blipFill>
          <a:blip r:embed="rId3"/>
          <a:stretch>
            <a:fillRect/>
          </a:stretch>
        </p:blipFill>
        <p:spPr>
          <a:xfrm>
            <a:off x="3317262" y="0"/>
            <a:ext cx="5557475" cy="6858000"/>
          </a:xfrm>
          <a:prstGeom prst="rect">
            <a:avLst/>
          </a:prstGeom>
        </p:spPr>
      </p:pic>
    </p:spTree>
    <p:extLst>
      <p:ext uri="{BB962C8B-B14F-4D97-AF65-F5344CB8AC3E}">
        <p14:creationId xmlns:p14="http://schemas.microsoft.com/office/powerpoint/2010/main" val="26230988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3B0FBDF4-E70F-43B4-9DD4-35D65BFD54EB}"/>
              </a:ext>
            </a:extLst>
          </p:cNvPr>
          <p:cNvPicPr>
            <a:picLocks noChangeAspect="1"/>
          </p:cNvPicPr>
          <p:nvPr/>
        </p:nvPicPr>
        <p:blipFill>
          <a:blip r:embed="rId3"/>
          <a:stretch>
            <a:fillRect/>
          </a:stretch>
        </p:blipFill>
        <p:spPr>
          <a:xfrm>
            <a:off x="3405554" y="0"/>
            <a:ext cx="5380892" cy="6858000"/>
          </a:xfrm>
          <a:prstGeom prst="rect">
            <a:avLst/>
          </a:prstGeom>
        </p:spPr>
      </p:pic>
    </p:spTree>
    <p:extLst>
      <p:ext uri="{BB962C8B-B14F-4D97-AF65-F5344CB8AC3E}">
        <p14:creationId xmlns:p14="http://schemas.microsoft.com/office/powerpoint/2010/main" val="983413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BCD9FB37-3C46-4D61-8A9F-1C09F8E8C1C4}"/>
              </a:ext>
            </a:extLst>
          </p:cNvPr>
          <p:cNvPicPr>
            <a:picLocks noChangeAspect="1"/>
          </p:cNvPicPr>
          <p:nvPr/>
        </p:nvPicPr>
        <p:blipFill>
          <a:blip r:embed="rId3"/>
          <a:stretch>
            <a:fillRect/>
          </a:stretch>
        </p:blipFill>
        <p:spPr>
          <a:xfrm>
            <a:off x="0" y="707809"/>
            <a:ext cx="12192000" cy="5442381"/>
          </a:xfrm>
          <a:prstGeom prst="rect">
            <a:avLst/>
          </a:prstGeom>
        </p:spPr>
      </p:pic>
    </p:spTree>
    <p:extLst>
      <p:ext uri="{BB962C8B-B14F-4D97-AF65-F5344CB8AC3E}">
        <p14:creationId xmlns:p14="http://schemas.microsoft.com/office/powerpoint/2010/main" val="98532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0F31B04A-E810-42F4-BB70-066A4BD9C633}"/>
              </a:ext>
            </a:extLst>
          </p:cNvPr>
          <p:cNvPicPr>
            <a:picLocks noChangeAspect="1"/>
          </p:cNvPicPr>
          <p:nvPr/>
        </p:nvPicPr>
        <p:blipFill>
          <a:blip r:embed="rId3"/>
          <a:stretch>
            <a:fillRect/>
          </a:stretch>
        </p:blipFill>
        <p:spPr>
          <a:xfrm>
            <a:off x="3273902" y="0"/>
            <a:ext cx="5644195" cy="6858000"/>
          </a:xfrm>
          <a:prstGeom prst="rect">
            <a:avLst/>
          </a:prstGeom>
        </p:spPr>
      </p:pic>
    </p:spTree>
    <p:extLst>
      <p:ext uri="{BB962C8B-B14F-4D97-AF65-F5344CB8AC3E}">
        <p14:creationId xmlns:p14="http://schemas.microsoft.com/office/powerpoint/2010/main" val="950117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3E80CDB-8E1C-4809-982C-CA8DA7854337}"/>
              </a:ext>
            </a:extLst>
          </p:cNvPr>
          <p:cNvPicPr>
            <a:picLocks noChangeAspect="1"/>
          </p:cNvPicPr>
          <p:nvPr/>
        </p:nvPicPr>
        <p:blipFill>
          <a:blip r:embed="rId3"/>
          <a:stretch>
            <a:fillRect/>
          </a:stretch>
        </p:blipFill>
        <p:spPr>
          <a:xfrm>
            <a:off x="2352675" y="366712"/>
            <a:ext cx="7486650" cy="6124575"/>
          </a:xfrm>
          <a:prstGeom prst="rect">
            <a:avLst/>
          </a:prstGeom>
        </p:spPr>
      </p:pic>
    </p:spTree>
    <p:extLst>
      <p:ext uri="{BB962C8B-B14F-4D97-AF65-F5344CB8AC3E}">
        <p14:creationId xmlns:p14="http://schemas.microsoft.com/office/powerpoint/2010/main" val="3685145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BD0273-B8DB-4BBD-A46A-134D1260F56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FAA05D1-70A4-4E33-A4B8-63D47C9C68A8}"/>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DF8CD36D-E5AC-4CD4-91A3-5E6825E8C677}"/>
              </a:ext>
            </a:extLst>
          </p:cNvPr>
          <p:cNvPicPr>
            <a:picLocks noChangeAspect="1"/>
          </p:cNvPicPr>
          <p:nvPr/>
        </p:nvPicPr>
        <p:blipFill>
          <a:blip r:embed="rId3"/>
          <a:stretch>
            <a:fillRect/>
          </a:stretch>
        </p:blipFill>
        <p:spPr>
          <a:xfrm>
            <a:off x="2076450" y="561975"/>
            <a:ext cx="8039100" cy="5734050"/>
          </a:xfrm>
          <a:prstGeom prst="rect">
            <a:avLst/>
          </a:prstGeom>
        </p:spPr>
      </p:pic>
    </p:spTree>
    <p:extLst>
      <p:ext uri="{BB962C8B-B14F-4D97-AF65-F5344CB8AC3E}">
        <p14:creationId xmlns:p14="http://schemas.microsoft.com/office/powerpoint/2010/main" val="201188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0351D6-E6AD-4768-B899-99ABCC704183}"/>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A5EDB478-0D5D-4402-A5CC-DB7CAB34DE7F}"/>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5B22E147-8DEF-43B0-ABBC-272A30947A7E}"/>
              </a:ext>
            </a:extLst>
          </p:cNvPr>
          <p:cNvPicPr>
            <a:picLocks noChangeAspect="1"/>
          </p:cNvPicPr>
          <p:nvPr/>
        </p:nvPicPr>
        <p:blipFill>
          <a:blip r:embed="rId3"/>
          <a:stretch>
            <a:fillRect/>
          </a:stretch>
        </p:blipFill>
        <p:spPr>
          <a:xfrm>
            <a:off x="2166937" y="728662"/>
            <a:ext cx="7858125" cy="5400675"/>
          </a:xfrm>
          <a:prstGeom prst="rect">
            <a:avLst/>
          </a:prstGeom>
        </p:spPr>
      </p:pic>
    </p:spTree>
    <p:extLst>
      <p:ext uri="{BB962C8B-B14F-4D97-AF65-F5344CB8AC3E}">
        <p14:creationId xmlns:p14="http://schemas.microsoft.com/office/powerpoint/2010/main" val="34671506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a:extLst>
              <a:ext uri="{FF2B5EF4-FFF2-40B4-BE49-F238E27FC236}">
                <a16:creationId xmlns:a16="http://schemas.microsoft.com/office/drawing/2014/main" id="{05C593FA-5A63-4871-BB2A-6DB2B5E33DE8}"/>
              </a:ext>
            </a:extLst>
          </p:cNvPr>
          <p:cNvSpPr>
            <a:spLocks noGrp="1"/>
          </p:cNvSpPr>
          <p:nvPr>
            <p:ph idx="1"/>
          </p:nvPr>
        </p:nvSpPr>
        <p:spPr>
          <a:xfrm>
            <a:off x="1066800" y="1355270"/>
            <a:ext cx="10058400" cy="5052829"/>
          </a:xfrm>
        </p:spPr>
        <p:txBody>
          <a:bodyPr/>
          <a:lstStyle/>
          <a:p>
            <a:r>
              <a:rPr lang="en-US" altLang="ko-KR" dirty="0"/>
              <a:t>Truth Value Testing</a:t>
            </a:r>
          </a:p>
          <a:p>
            <a:r>
              <a:rPr lang="en-US" altLang="ko-KR" dirty="0"/>
              <a:t>If we use a non-Boolean object as a condition in an </a:t>
            </a:r>
            <a:r>
              <a:rPr lang="en-US" altLang="ko-KR" dirty="0">
                <a:solidFill>
                  <a:srgbClr val="FF0000"/>
                </a:solidFill>
              </a:rPr>
              <a:t>if</a:t>
            </a:r>
            <a:r>
              <a:rPr lang="en-US" altLang="ko-KR" dirty="0"/>
              <a:t> statement in place of the Boolean expression, Python will check for its truth value and use that to decide whether or not to run the indented code. By default, the truth value of an object in Python is considered True unless specified as False in the documentation.</a:t>
            </a:r>
          </a:p>
          <a:p>
            <a:r>
              <a:rPr lang="en-US" altLang="ko-KR" dirty="0"/>
              <a:t>Here are most of the built-in objects that are considered False in Python:</a:t>
            </a:r>
          </a:p>
          <a:p>
            <a:r>
              <a:rPr lang="en-US" altLang="ko-KR" dirty="0"/>
              <a:t>- constants defines to be false: </a:t>
            </a:r>
            <a:r>
              <a:rPr lang="en-US" altLang="ko-KR" dirty="0">
                <a:solidFill>
                  <a:srgbClr val="FF0000"/>
                </a:solidFill>
              </a:rPr>
              <a:t>None</a:t>
            </a:r>
            <a:r>
              <a:rPr lang="en-US" altLang="ko-KR" dirty="0"/>
              <a:t> and </a:t>
            </a:r>
            <a:r>
              <a:rPr lang="en-US" altLang="ko-KR" dirty="0">
                <a:solidFill>
                  <a:srgbClr val="FF0000"/>
                </a:solidFill>
              </a:rPr>
              <a:t>False</a:t>
            </a:r>
          </a:p>
          <a:p>
            <a:r>
              <a:rPr lang="en-US" altLang="ko-KR" dirty="0"/>
              <a:t>- zero of any numeric type: </a:t>
            </a:r>
            <a:r>
              <a:rPr lang="en-US" altLang="ko-KR" dirty="0">
                <a:solidFill>
                  <a:srgbClr val="FF0000"/>
                </a:solidFill>
              </a:rPr>
              <a:t>0</a:t>
            </a:r>
            <a:r>
              <a:rPr lang="en-US" altLang="ko-KR" dirty="0"/>
              <a:t>, </a:t>
            </a:r>
            <a:r>
              <a:rPr lang="en-US" altLang="ko-KR" dirty="0">
                <a:solidFill>
                  <a:srgbClr val="FF0000"/>
                </a:solidFill>
              </a:rPr>
              <a:t>0.0</a:t>
            </a:r>
            <a:r>
              <a:rPr lang="en-US" altLang="ko-KR" dirty="0"/>
              <a:t>, </a:t>
            </a:r>
            <a:r>
              <a:rPr lang="en-US" altLang="ko-KR" dirty="0">
                <a:solidFill>
                  <a:srgbClr val="FF0000"/>
                </a:solidFill>
              </a:rPr>
              <a:t>0j</a:t>
            </a:r>
            <a:r>
              <a:rPr lang="en-US" altLang="ko-KR" dirty="0"/>
              <a:t>, </a:t>
            </a:r>
            <a:r>
              <a:rPr lang="en-US" altLang="ko-KR" dirty="0">
                <a:solidFill>
                  <a:srgbClr val="FF0000"/>
                </a:solidFill>
              </a:rPr>
              <a:t>Decimal(0)</a:t>
            </a:r>
            <a:r>
              <a:rPr lang="en-US" altLang="ko-KR" dirty="0"/>
              <a:t>, </a:t>
            </a:r>
            <a:r>
              <a:rPr lang="en-US" altLang="ko-KR" dirty="0">
                <a:solidFill>
                  <a:srgbClr val="FF0000"/>
                </a:solidFill>
              </a:rPr>
              <a:t>Fraction(0, 1)</a:t>
            </a:r>
          </a:p>
          <a:p>
            <a:r>
              <a:rPr lang="en-US" altLang="ko-KR" dirty="0"/>
              <a:t>- empty sequences and collections: </a:t>
            </a:r>
            <a:r>
              <a:rPr lang="en-US" altLang="ko-KR" dirty="0">
                <a:solidFill>
                  <a:srgbClr val="FF0000"/>
                </a:solidFill>
              </a:rPr>
              <a:t>“”</a:t>
            </a:r>
            <a:r>
              <a:rPr lang="en-US" altLang="ko-KR" dirty="0"/>
              <a:t>, </a:t>
            </a:r>
            <a:r>
              <a:rPr lang="en-US" altLang="ko-KR" dirty="0">
                <a:solidFill>
                  <a:srgbClr val="FF0000"/>
                </a:solidFill>
              </a:rPr>
              <a:t>()</a:t>
            </a:r>
            <a:r>
              <a:rPr lang="en-US" altLang="ko-KR" dirty="0"/>
              <a:t>, </a:t>
            </a:r>
            <a:r>
              <a:rPr lang="en-US" altLang="ko-KR" dirty="0">
                <a:solidFill>
                  <a:srgbClr val="FF0000"/>
                </a:solidFill>
              </a:rPr>
              <a:t>[]</a:t>
            </a:r>
            <a:r>
              <a:rPr lang="en-US" altLang="ko-KR" dirty="0"/>
              <a:t>, </a:t>
            </a:r>
            <a:r>
              <a:rPr lang="en-US" altLang="ko-KR" dirty="0">
                <a:solidFill>
                  <a:srgbClr val="FF0000"/>
                </a:solidFill>
              </a:rPr>
              <a:t>{}</a:t>
            </a:r>
            <a:r>
              <a:rPr lang="en-US" altLang="ko-KR" dirty="0"/>
              <a:t>, </a:t>
            </a:r>
            <a:r>
              <a:rPr lang="en-US" altLang="ko-KR" dirty="0">
                <a:solidFill>
                  <a:srgbClr val="FF0000"/>
                </a:solidFill>
              </a:rPr>
              <a:t>set()</a:t>
            </a:r>
            <a:r>
              <a:rPr lang="en-US" altLang="ko-KR" dirty="0"/>
              <a:t>, </a:t>
            </a:r>
            <a:r>
              <a:rPr lang="en-US" altLang="ko-KR" dirty="0">
                <a:solidFill>
                  <a:srgbClr val="FF0000"/>
                </a:solidFill>
              </a:rPr>
              <a:t>range(0)</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Tree>
    <p:extLst>
      <p:ext uri="{BB962C8B-B14F-4D97-AF65-F5344CB8AC3E}">
        <p14:creationId xmlns:p14="http://schemas.microsoft.com/office/powerpoint/2010/main" val="6908587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35691728-47E2-47C7-89B1-827D0C84568F}"/>
              </a:ext>
            </a:extLst>
          </p:cNvPr>
          <p:cNvSpPr>
            <a:spLocks noGrp="1"/>
          </p:cNvSpPr>
          <p:nvPr>
            <p:ph idx="1"/>
          </p:nvPr>
        </p:nvSpPr>
        <p:spPr>
          <a:xfrm>
            <a:off x="1066800" y="1159328"/>
            <a:ext cx="10058400" cy="5248771"/>
          </a:xfrm>
        </p:spPr>
        <p:txBody>
          <a:bodyPr/>
          <a:lstStyle/>
          <a:p>
            <a:pPr marL="0" indent="0">
              <a:buNone/>
            </a:pPr>
            <a:r>
              <a:rPr lang="en-US" altLang="ko-KR" dirty="0"/>
              <a:t>Example:</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r>
              <a:rPr lang="en-US" altLang="ko-KR" dirty="0"/>
              <a:t>In this code, errors has the truth value True because it’s a non-zero number, so the error message is printed. This is nice, succinct way of writing an </a:t>
            </a:r>
            <a:r>
              <a:rPr lang="en-US" altLang="ko-KR" dirty="0">
                <a:solidFill>
                  <a:srgbClr val="FF0000"/>
                </a:solidFill>
              </a:rPr>
              <a:t>if</a:t>
            </a:r>
            <a:r>
              <a:rPr lang="en-US" altLang="ko-KR" dirty="0"/>
              <a:t> statement.</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pic>
        <p:nvPicPr>
          <p:cNvPr id="5" name="그림 4">
            <a:extLst>
              <a:ext uri="{FF2B5EF4-FFF2-40B4-BE49-F238E27FC236}">
                <a16:creationId xmlns:a16="http://schemas.microsoft.com/office/drawing/2014/main" id="{157B4A0F-732E-4080-9EEB-78FFB8079517}"/>
              </a:ext>
            </a:extLst>
          </p:cNvPr>
          <p:cNvPicPr>
            <a:picLocks noChangeAspect="1"/>
          </p:cNvPicPr>
          <p:nvPr/>
        </p:nvPicPr>
        <p:blipFill>
          <a:blip r:embed="rId3"/>
          <a:stretch>
            <a:fillRect/>
          </a:stretch>
        </p:blipFill>
        <p:spPr>
          <a:xfrm>
            <a:off x="1066800" y="1733550"/>
            <a:ext cx="7610475" cy="1466850"/>
          </a:xfrm>
          <a:prstGeom prst="rect">
            <a:avLst/>
          </a:prstGeom>
        </p:spPr>
      </p:pic>
    </p:spTree>
    <p:extLst>
      <p:ext uri="{BB962C8B-B14F-4D97-AF65-F5344CB8AC3E}">
        <p14:creationId xmlns:p14="http://schemas.microsoft.com/office/powerpoint/2010/main" val="33074547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1D50D4-F752-4492-BCF9-F236EED96739}"/>
              </a:ext>
            </a:extLst>
          </p:cNvPr>
          <p:cNvSpPr>
            <a:spLocks noGrp="1"/>
          </p:cNvSpPr>
          <p:nvPr>
            <p:ph type="title"/>
          </p:nvPr>
        </p:nvSpPr>
        <p:spPr/>
        <p:txBody>
          <a:bodyPr/>
          <a:lstStyle/>
          <a:p>
            <a:r>
              <a:rPr lang="en-US" altLang="ko-KR" dirty="0"/>
              <a:t>05. Boolean Expressions for Conditions Quiz</a:t>
            </a:r>
            <a:endParaRPr lang="ko-KR" altLang="en-US" dirty="0"/>
          </a:p>
        </p:txBody>
      </p:sp>
      <p:sp>
        <p:nvSpPr>
          <p:cNvPr id="3" name="내용 개체 틀 2">
            <a:extLst>
              <a:ext uri="{FF2B5EF4-FFF2-40B4-BE49-F238E27FC236}">
                <a16:creationId xmlns:a16="http://schemas.microsoft.com/office/drawing/2014/main" id="{B22ED374-4DA9-40C3-8E50-DE943DBDECAE}"/>
              </a:ext>
            </a:extLst>
          </p:cNvPr>
          <p:cNvSpPr>
            <a:spLocks noGrp="1"/>
          </p:cNvSpPr>
          <p:nvPr>
            <p:ph idx="1"/>
          </p:nvPr>
        </p:nvSpPr>
        <p:spPr/>
        <p:txBody>
          <a:bodyPr/>
          <a:lstStyle/>
          <a:p>
            <a:r>
              <a:rPr lang="en-US" altLang="ko-KR" dirty="0"/>
              <a:t>QUESTION 1</a:t>
            </a:r>
          </a:p>
          <a:p>
            <a:r>
              <a:rPr lang="en-US" altLang="ko-KR" dirty="0"/>
              <a:t>Imagine an air traffic control program that tracks three variables, </a:t>
            </a:r>
            <a:r>
              <a:rPr lang="en-US" altLang="ko-KR" dirty="0">
                <a:solidFill>
                  <a:srgbClr val="FF0000"/>
                </a:solidFill>
              </a:rPr>
              <a:t>altitude</a:t>
            </a:r>
            <a:r>
              <a:rPr lang="en-US" altLang="ko-KR" dirty="0"/>
              <a:t>, </a:t>
            </a:r>
            <a:r>
              <a:rPr lang="en-US" altLang="ko-KR" dirty="0">
                <a:solidFill>
                  <a:srgbClr val="FF0000"/>
                </a:solidFill>
              </a:rPr>
              <a:t>speed</a:t>
            </a:r>
            <a:r>
              <a:rPr lang="en-US" altLang="ko-KR" dirty="0"/>
              <a:t>, and </a:t>
            </a:r>
            <a:r>
              <a:rPr lang="en-US" altLang="ko-KR" dirty="0">
                <a:solidFill>
                  <a:srgbClr val="FF0000"/>
                </a:solidFill>
              </a:rPr>
              <a:t>propulsion</a:t>
            </a:r>
            <a:r>
              <a:rPr lang="en-US" altLang="ko-KR" dirty="0"/>
              <a:t> which for a particular airplane have the values specified below.</a:t>
            </a:r>
          </a:p>
          <a:p>
            <a:endParaRPr lang="en-US" altLang="ko-KR" dirty="0"/>
          </a:p>
          <a:p>
            <a:endParaRPr lang="en-US" altLang="ko-KR" dirty="0"/>
          </a:p>
          <a:p>
            <a:endParaRPr lang="en-US" altLang="ko-KR" dirty="0"/>
          </a:p>
          <a:p>
            <a:r>
              <a:rPr lang="en-US" altLang="ko-KR" dirty="0"/>
              <a:t>For each of the following Boolean expressions, work out whether it evaluates to True or False an match the correct value.</a:t>
            </a:r>
            <a:endParaRPr lang="ko-KR" altLang="en-US" dirty="0"/>
          </a:p>
        </p:txBody>
      </p:sp>
      <p:pic>
        <p:nvPicPr>
          <p:cNvPr id="5" name="그림 4">
            <a:extLst>
              <a:ext uri="{FF2B5EF4-FFF2-40B4-BE49-F238E27FC236}">
                <a16:creationId xmlns:a16="http://schemas.microsoft.com/office/drawing/2014/main" id="{406BC1CC-B6FF-4BDD-906D-D24A37F92522}"/>
              </a:ext>
            </a:extLst>
          </p:cNvPr>
          <p:cNvPicPr>
            <a:picLocks noChangeAspect="1"/>
          </p:cNvPicPr>
          <p:nvPr/>
        </p:nvPicPr>
        <p:blipFill>
          <a:blip r:embed="rId3"/>
          <a:stretch>
            <a:fillRect/>
          </a:stretch>
        </p:blipFill>
        <p:spPr>
          <a:xfrm>
            <a:off x="1097280" y="3118077"/>
            <a:ext cx="6629400" cy="981075"/>
          </a:xfrm>
          <a:prstGeom prst="rect">
            <a:avLst/>
          </a:prstGeom>
        </p:spPr>
      </p:pic>
    </p:spTree>
    <p:extLst>
      <p:ext uri="{BB962C8B-B14F-4D97-AF65-F5344CB8AC3E}">
        <p14:creationId xmlns:p14="http://schemas.microsoft.com/office/powerpoint/2010/main" val="5828520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8CD92B55-6857-443F-A0D1-CC4F3DFE099E}"/>
              </a:ext>
            </a:extLst>
          </p:cNvPr>
          <p:cNvSpPr>
            <a:spLocks noGrp="1"/>
          </p:cNvSpPr>
          <p:nvPr>
            <p:ph idx="1"/>
          </p:nvPr>
        </p:nvSpPr>
        <p:spPr>
          <a:xfrm>
            <a:off x="1097280" y="506185"/>
            <a:ext cx="10058400" cy="5878285"/>
          </a:xfrm>
        </p:spPr>
        <p:txBody>
          <a:bodyPr/>
          <a:lstStyle/>
          <a:p>
            <a:r>
              <a:rPr lang="en-US" altLang="ko-KR" dirty="0"/>
              <a:t>QUESTION 2.</a:t>
            </a:r>
          </a:p>
          <a:p>
            <a:r>
              <a:rPr lang="en-US" altLang="ko-KR" dirty="0"/>
              <a:t>The code below is the solution to the Which Prize quiz you’ve seen previously. You’re going to rewrite this based on what you’ve learned about truth values.</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You will use a new variable </a:t>
            </a:r>
            <a:r>
              <a:rPr lang="en-US" altLang="ko-KR" dirty="0">
                <a:solidFill>
                  <a:srgbClr val="FF0000"/>
                </a:solidFill>
              </a:rPr>
              <a:t>prize</a:t>
            </a:r>
            <a:r>
              <a:rPr lang="en-US" altLang="ko-KR" dirty="0"/>
              <a:t> to store a prize name if one was won, and then use the truth value of this variable to compose the </a:t>
            </a:r>
            <a:r>
              <a:rPr lang="en-US" altLang="ko-KR" dirty="0">
                <a:solidFill>
                  <a:srgbClr val="FF0000"/>
                </a:solidFill>
              </a:rPr>
              <a:t>result</a:t>
            </a:r>
            <a:r>
              <a:rPr lang="en-US" altLang="ko-KR" dirty="0"/>
              <a:t> message. This will involve two </a:t>
            </a:r>
            <a:r>
              <a:rPr lang="en-US" altLang="ko-KR" dirty="0">
                <a:solidFill>
                  <a:srgbClr val="FF0000"/>
                </a:solidFill>
              </a:rPr>
              <a:t>if </a:t>
            </a:r>
            <a:r>
              <a:rPr lang="en-US" altLang="ko-KR" dirty="0"/>
              <a:t>statements.</a:t>
            </a:r>
          </a:p>
          <a:p>
            <a:endParaRPr lang="ko-KR" altLang="en-US" dirty="0"/>
          </a:p>
        </p:txBody>
      </p:sp>
      <p:pic>
        <p:nvPicPr>
          <p:cNvPr id="5" name="그림 4">
            <a:extLst>
              <a:ext uri="{FF2B5EF4-FFF2-40B4-BE49-F238E27FC236}">
                <a16:creationId xmlns:a16="http://schemas.microsoft.com/office/drawing/2014/main" id="{B80D763B-5CDB-48DF-984B-16017FAAE11E}"/>
              </a:ext>
            </a:extLst>
          </p:cNvPr>
          <p:cNvPicPr>
            <a:picLocks noChangeAspect="1"/>
          </p:cNvPicPr>
          <p:nvPr/>
        </p:nvPicPr>
        <p:blipFill>
          <a:blip r:embed="rId3"/>
          <a:stretch>
            <a:fillRect/>
          </a:stretch>
        </p:blipFill>
        <p:spPr>
          <a:xfrm>
            <a:off x="1097280" y="1919287"/>
            <a:ext cx="7629525" cy="3019425"/>
          </a:xfrm>
          <a:prstGeom prst="rect">
            <a:avLst/>
          </a:prstGeom>
        </p:spPr>
      </p:pic>
    </p:spTree>
    <p:extLst>
      <p:ext uri="{BB962C8B-B14F-4D97-AF65-F5344CB8AC3E}">
        <p14:creationId xmlns:p14="http://schemas.microsoft.com/office/powerpoint/2010/main" val="13131467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188FDD55-9F8F-4D15-87AB-3463158BBF76}"/>
              </a:ext>
            </a:extLst>
          </p:cNvPr>
          <p:cNvSpPr>
            <a:spLocks noGrp="1"/>
          </p:cNvSpPr>
          <p:nvPr>
            <p:ph idx="1"/>
          </p:nvPr>
        </p:nvSpPr>
        <p:spPr>
          <a:xfrm>
            <a:off x="1097280" y="261256"/>
            <a:ext cx="10058400" cy="5878285"/>
          </a:xfrm>
        </p:spPr>
        <p:txBody>
          <a:bodyPr/>
          <a:lstStyle/>
          <a:p>
            <a:r>
              <a:rPr lang="en-US" altLang="ko-KR" dirty="0"/>
              <a:t>1</a:t>
            </a:r>
            <a:r>
              <a:rPr lang="en-US" altLang="ko-KR" baseline="30000" dirty="0"/>
              <a:t>st</a:t>
            </a:r>
            <a:r>
              <a:rPr lang="en-US" altLang="ko-KR" dirty="0"/>
              <a:t> conditional statement: update prize to the correct prize name based on points.</a:t>
            </a:r>
          </a:p>
          <a:p>
            <a:r>
              <a:rPr lang="en-US" altLang="ko-KR" dirty="0"/>
              <a:t>2</a:t>
            </a:r>
            <a:r>
              <a:rPr lang="en-US" altLang="ko-KR" baseline="30000" dirty="0"/>
              <a:t>nd</a:t>
            </a:r>
            <a:r>
              <a:rPr lang="en-US" altLang="ko-KR" dirty="0"/>
              <a:t> conditional statement: set result to the correct phrase based on whether prize is evaluated as True or False.</a:t>
            </a:r>
          </a:p>
          <a:p>
            <a:endParaRPr lang="en-US" altLang="ko-KR" dirty="0"/>
          </a:p>
          <a:p>
            <a:r>
              <a:rPr lang="en-US" altLang="ko-KR" dirty="0"/>
              <a:t>- If prize is None, result should be set to “Oh dear, no prize this time.”</a:t>
            </a:r>
          </a:p>
          <a:p>
            <a:r>
              <a:rPr lang="en-US" altLang="ko-KR" dirty="0"/>
              <a:t>- If prize contains a prize name, result should be set to “Congratulations! You won a {}!.format(prize). This will avoid having the multiple result assignments for different prizes.</a:t>
            </a:r>
          </a:p>
          <a:p>
            <a:endParaRPr lang="en-US" altLang="ko-KR" dirty="0"/>
          </a:p>
          <a:p>
            <a:r>
              <a:rPr lang="en-US" altLang="ko-KR" dirty="0"/>
              <a:t>At the beginning of your code, set prize to None, as the default value.</a:t>
            </a:r>
          </a:p>
          <a:p>
            <a:endParaRPr lang="ko-KR" altLang="en-US" dirty="0"/>
          </a:p>
        </p:txBody>
      </p:sp>
      <p:pic>
        <p:nvPicPr>
          <p:cNvPr id="5" name="그림 4">
            <a:extLst>
              <a:ext uri="{FF2B5EF4-FFF2-40B4-BE49-F238E27FC236}">
                <a16:creationId xmlns:a16="http://schemas.microsoft.com/office/drawing/2014/main" id="{3C0A82CA-5C88-43AA-B44E-93B64E9DCEBF}"/>
              </a:ext>
            </a:extLst>
          </p:cNvPr>
          <p:cNvPicPr>
            <a:picLocks noChangeAspect="1"/>
          </p:cNvPicPr>
          <p:nvPr/>
        </p:nvPicPr>
        <p:blipFill>
          <a:blip r:embed="rId3"/>
          <a:stretch>
            <a:fillRect/>
          </a:stretch>
        </p:blipFill>
        <p:spPr>
          <a:xfrm>
            <a:off x="1097280" y="4069896"/>
            <a:ext cx="7019925" cy="2657475"/>
          </a:xfrm>
          <a:prstGeom prst="rect">
            <a:avLst/>
          </a:prstGeom>
        </p:spPr>
      </p:pic>
    </p:spTree>
    <p:extLst>
      <p:ext uri="{BB962C8B-B14F-4D97-AF65-F5344CB8AC3E}">
        <p14:creationId xmlns:p14="http://schemas.microsoft.com/office/powerpoint/2010/main" val="3120845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D461AB-4A0E-4368-A21F-B7DD0C8F16E5}"/>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9973630F-73B0-40F0-9D12-C4448EA2716B}"/>
              </a:ext>
            </a:extLst>
          </p:cNvPr>
          <p:cNvSpPr>
            <a:spLocks noGrp="1"/>
          </p:cNvSpPr>
          <p:nvPr>
            <p:ph idx="1"/>
          </p:nvPr>
        </p:nvSpPr>
        <p:spPr/>
        <p:txBody>
          <a:bodyPr/>
          <a:lstStyle/>
          <a:p>
            <a:endParaRPr lang="ko-KR" altLang="en-US" dirty="0"/>
          </a:p>
        </p:txBody>
      </p:sp>
      <p:pic>
        <p:nvPicPr>
          <p:cNvPr id="4" name="그림 3">
            <a:extLst>
              <a:ext uri="{FF2B5EF4-FFF2-40B4-BE49-F238E27FC236}">
                <a16:creationId xmlns:a16="http://schemas.microsoft.com/office/drawing/2014/main" id="{502713B5-3A4F-4D12-B48E-490D69C6AD34}"/>
              </a:ext>
            </a:extLst>
          </p:cNvPr>
          <p:cNvPicPr>
            <a:picLocks noChangeAspect="1"/>
          </p:cNvPicPr>
          <p:nvPr/>
        </p:nvPicPr>
        <p:blipFill>
          <a:blip r:embed="rId3"/>
          <a:stretch>
            <a:fillRect/>
          </a:stretch>
        </p:blipFill>
        <p:spPr>
          <a:xfrm>
            <a:off x="0" y="597416"/>
            <a:ext cx="12192000" cy="5663167"/>
          </a:xfrm>
          <a:prstGeom prst="rect">
            <a:avLst/>
          </a:prstGeom>
        </p:spPr>
      </p:pic>
    </p:spTree>
    <p:extLst>
      <p:ext uri="{BB962C8B-B14F-4D97-AF65-F5344CB8AC3E}">
        <p14:creationId xmlns:p14="http://schemas.microsoft.com/office/powerpoint/2010/main" val="1537907803"/>
      </p:ext>
    </p:extLst>
  </p:cSld>
  <p:clrMapOvr>
    <a:masterClrMapping/>
  </p:clrMapOvr>
</p:sld>
</file>

<file path=ppt/theme/theme1.xml><?xml version="1.0" encoding="utf-8"?>
<a:theme xmlns:a="http://schemas.openxmlformats.org/drawingml/2006/main" name="추억">
  <a:themeElements>
    <a:clrScheme name="추억">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추억">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추억">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6110</TotalTime>
  <Words>1613</Words>
  <Application>Microsoft Macintosh PowerPoint</Application>
  <PresentationFormat>와이드스크린</PresentationFormat>
  <Paragraphs>378</Paragraphs>
  <Slides>88</Slides>
  <Notes>82</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88</vt:i4>
      </vt:variant>
    </vt:vector>
  </HeadingPairs>
  <TitlesOfParts>
    <vt:vector size="92" baseType="lpstr">
      <vt:lpstr>맑은 고딕</vt:lpstr>
      <vt:lpstr>Calibri</vt:lpstr>
      <vt:lpstr>Calibri Light</vt:lpstr>
      <vt:lpstr>추억</vt:lpstr>
      <vt:lpstr>Python</vt:lpstr>
      <vt:lpstr>01. Intro</vt:lpstr>
      <vt:lpstr>PowerPoint 프레젠테이션</vt:lpstr>
      <vt:lpstr>02. Conditional Statements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03. Conditional Statements Quiz</vt:lpstr>
      <vt:lpstr>PowerPoint 프레젠테이션</vt:lpstr>
      <vt:lpstr>PowerPoint 프레젠테이션</vt:lpstr>
      <vt:lpstr>PowerPoint 프레젠테이션</vt:lpstr>
      <vt:lpstr>PowerPoint 프레젠테이션</vt:lpstr>
      <vt:lpstr>04. Boolean Expressions for Conditions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05. Boolean Expressions for Conditions Quiz</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Policy</dc:title>
  <dc:creator>WOOKJIN CHOI</dc:creator>
  <cp:lastModifiedBy>이하민</cp:lastModifiedBy>
  <cp:revision>1009</cp:revision>
  <cp:lastPrinted>2018-03-07T01:15:39Z</cp:lastPrinted>
  <dcterms:created xsi:type="dcterms:W3CDTF">2017-03-05T13:34:53Z</dcterms:created>
  <dcterms:modified xsi:type="dcterms:W3CDTF">2019-04-18T04:25:38Z</dcterms:modified>
</cp:coreProperties>
</file>